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8" r:id="rId6"/>
    <p:sldId id="259" r:id="rId7"/>
    <p:sldId id="260" r:id="rId8"/>
    <p:sldId id="263" r:id="rId9"/>
    <p:sldId id="261" r:id="rId10"/>
    <p:sldId id="265" r:id="rId11"/>
    <p:sldId id="262" r:id="rId12"/>
    <p:sldId id="264" r:id="rId13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B9EC"/>
    <a:srgbClr val="404040"/>
    <a:srgbClr val="F97923"/>
    <a:srgbClr val="662985"/>
    <a:srgbClr val="1F8CCB"/>
    <a:srgbClr val="60C0EE"/>
    <a:srgbClr val="1D8CCB"/>
    <a:srgbClr val="505050"/>
    <a:srgbClr val="1D8DCB"/>
    <a:srgbClr val="00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41927" autoAdjust="0"/>
  </p:normalViewPr>
  <p:slideViewPr>
    <p:cSldViewPr snapToGrid="0">
      <p:cViewPr varScale="1">
        <p:scale>
          <a:sx n="36" d="100"/>
          <a:sy n="36" d="100"/>
        </p:scale>
        <p:origin x="2484" y="3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B2029B-621B-4A40-9083-82E70F9C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70F0F-0F43-4B57-933F-687D47B8D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F42B11D3-A8A2-4C2E-AEEB-960BB62A3E66}" type="datetimeFigureOut">
              <a:rPr lang="en-GB" smtClean="0"/>
              <a:t>24/07/2021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2C15B-F73D-4BA5-A6D4-DF4525FD0F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A8A0D-5C3B-43F8-9B99-3D382C7590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A28DF108-404F-4990-A5E1-D05E823C47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8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BB70661A-32E3-470A-9060-BA731688644E}" type="datetimeFigureOut">
              <a:rPr lang="en-GB" smtClean="0"/>
              <a:t>24/07/2021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8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BBDB8743-16DD-4990-BEC8-25FDF1844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46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VM:</a:t>
            </a:r>
          </a:p>
          <a:p>
            <a:pPr marL="171450" indent="-171450">
              <a:buFontTx/>
              <a:buChar char="-"/>
            </a:pPr>
            <a:r>
              <a:rPr lang="en-GB" dirty="0"/>
              <a:t>Contains entire OS, runs on top of Hypervisor</a:t>
            </a:r>
          </a:p>
          <a:p>
            <a:pPr marL="171450" indent="-171450">
              <a:buFontTx/>
              <a:buChar char="-"/>
            </a:pPr>
            <a:r>
              <a:rPr lang="en-GB" dirty="0"/>
              <a:t>Walls off entire OS</a:t>
            </a:r>
          </a:p>
          <a:p>
            <a:pPr marL="171450" indent="-171450">
              <a:buFontTx/>
              <a:buChar char="-"/>
            </a:pPr>
            <a:r>
              <a:rPr lang="en-GB" dirty="0"/>
              <a:t>Grabs physical resources (CPU, RAM, Network, Storage) and slices off virtual versions for itself</a:t>
            </a:r>
          </a:p>
          <a:p>
            <a:pPr marL="171450" indent="-171450">
              <a:buFontTx/>
              <a:buChar char="-"/>
            </a:pPr>
            <a:r>
              <a:rPr lang="en-GB" dirty="0"/>
              <a:t>Containers don’t do this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They only slice out file system, process space, users, but essentially all containers share the same underlying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080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Containers can be Windows or Linux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Linux containers use Windows Subsystem for Linux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Is worth noting that there’s also a project floating around to run Mac in Docker, don’t think it’s officially supported and looks like it might be kludging OS X onto Linux</a:t>
            </a:r>
          </a:p>
          <a:p>
            <a:pPr marL="171450" indent="-171450">
              <a:buFontTx/>
              <a:buChar char="-"/>
            </a:pPr>
            <a:r>
              <a:rPr lang="en-GB" dirty="0"/>
              <a:t>Anything you can stick in a filesystem can go on a container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604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The age-old problem: your application runs fine on your PC, but not on the customer’s PC. What if you could just pick up and ship your PC?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Well, by packaging up your app along with all its dependencies you can essentially do that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A Docker container will run anywhere a compliant container runtime is installed so it’s ideal for lifting and shifting an application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You will likely have some need to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NodeJS is a good example – as it doesn’t like having multiple versions of the runtime installed on the OS, containers get round that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I’ve mentioned container orchestrators here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These manage multiple containers and service discovery between them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Kubernetes is an example of one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I won’t go into much detail here as it’s its own talk</a:t>
            </a:r>
          </a:p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63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You don’t always need Docker</a:t>
            </a:r>
          </a:p>
          <a:p>
            <a:pPr lvl="1"/>
            <a:r>
              <a:rPr lang="en-GB" dirty="0"/>
              <a:t>It comes with its own challenges so you need to weigh up whether those are worth it</a:t>
            </a:r>
          </a:p>
          <a:p>
            <a:pPr lvl="1"/>
            <a:r>
              <a:rPr lang="en-GB" dirty="0"/>
              <a:t>In many cases (e.g. Azure PaaS services such as web apps) there are better places to run your application</a:t>
            </a:r>
          </a:p>
          <a:p>
            <a:pPr marL="171450" indent="-171450">
              <a:buFontTx/>
              <a:buChar char="-"/>
            </a:pPr>
            <a:r>
              <a:rPr lang="en-GB" dirty="0"/>
              <a:t>Customers in the past have asked us if Docker is right fit for their app, the answer has been no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Example: App service websites, Functions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Just because Docker is used in dev doesn’t mean need to run container in prod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Example: website with DB might be containers locally, but could be Azure App Service/SQL in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263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44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png"/><Relationship Id="rId5" Type="http://schemas.openxmlformats.org/officeDocument/2006/relationships/image" Target="../media/image55.png"/><Relationship Id="rId4" Type="http://schemas.openxmlformats.org/officeDocument/2006/relationships/image" Target="../media/image4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46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2.png"/><Relationship Id="rId5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Layouts/_rels/slideLayout5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3.png"/><Relationship Id="rId21" Type="http://schemas.openxmlformats.org/officeDocument/2006/relationships/image" Target="../media/image88.png"/><Relationship Id="rId34" Type="http://schemas.openxmlformats.org/officeDocument/2006/relationships/image" Target="../media/image101.png"/><Relationship Id="rId42" Type="http://schemas.openxmlformats.org/officeDocument/2006/relationships/image" Target="../media/image109.png"/><Relationship Id="rId47" Type="http://schemas.openxmlformats.org/officeDocument/2006/relationships/image" Target="../media/image114.png"/><Relationship Id="rId50" Type="http://schemas.microsoft.com/office/2007/relationships/hdphoto" Target="../media/hdphoto6.wdp"/><Relationship Id="rId55" Type="http://schemas.openxmlformats.org/officeDocument/2006/relationships/image" Target="../media/image119.png"/><Relationship Id="rId63" Type="http://schemas.openxmlformats.org/officeDocument/2006/relationships/image" Target="../media/image125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6" Type="http://schemas.openxmlformats.org/officeDocument/2006/relationships/image" Target="../media/image84.png"/><Relationship Id="rId29" Type="http://schemas.openxmlformats.org/officeDocument/2006/relationships/image" Target="../media/image96.png"/><Relationship Id="rId11" Type="http://schemas.openxmlformats.org/officeDocument/2006/relationships/image" Target="../media/image80.png"/><Relationship Id="rId24" Type="http://schemas.openxmlformats.org/officeDocument/2006/relationships/image" Target="../media/image91.png"/><Relationship Id="rId32" Type="http://schemas.openxmlformats.org/officeDocument/2006/relationships/image" Target="../media/image99.png"/><Relationship Id="rId37" Type="http://schemas.openxmlformats.org/officeDocument/2006/relationships/image" Target="../media/image104.png"/><Relationship Id="rId40" Type="http://schemas.openxmlformats.org/officeDocument/2006/relationships/image" Target="../media/image107.jpeg"/><Relationship Id="rId45" Type="http://schemas.openxmlformats.org/officeDocument/2006/relationships/image" Target="../media/image112.svg"/><Relationship Id="rId53" Type="http://schemas.microsoft.com/office/2007/relationships/hdphoto" Target="../media/hdphoto7.wdp"/><Relationship Id="rId58" Type="http://schemas.openxmlformats.org/officeDocument/2006/relationships/image" Target="../media/image122.png"/><Relationship Id="rId66" Type="http://schemas.microsoft.com/office/2007/relationships/hdphoto" Target="../media/hdphoto10.wdp"/><Relationship Id="rId5" Type="http://schemas.openxmlformats.org/officeDocument/2006/relationships/image" Target="../media/image75.jpg"/><Relationship Id="rId61" Type="http://schemas.microsoft.com/office/2007/relationships/hdphoto" Target="../media/hdphoto9.wdp"/><Relationship Id="rId19" Type="http://schemas.microsoft.com/office/2007/relationships/hdphoto" Target="../media/hdphoto4.wdp"/><Relationship Id="rId14" Type="http://schemas.microsoft.com/office/2007/relationships/hdphoto" Target="../media/hdphoto3.wdp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Relationship Id="rId35" Type="http://schemas.openxmlformats.org/officeDocument/2006/relationships/image" Target="../media/image102.svg"/><Relationship Id="rId43" Type="http://schemas.openxmlformats.org/officeDocument/2006/relationships/image" Target="../media/image110.jpeg"/><Relationship Id="rId48" Type="http://schemas.microsoft.com/office/2007/relationships/hdphoto" Target="../media/hdphoto5.wdp"/><Relationship Id="rId56" Type="http://schemas.openxmlformats.org/officeDocument/2006/relationships/image" Target="../media/image120.svg"/><Relationship Id="rId64" Type="http://schemas.openxmlformats.org/officeDocument/2006/relationships/image" Target="../media/image126.png"/><Relationship Id="rId8" Type="http://schemas.openxmlformats.org/officeDocument/2006/relationships/image" Target="../media/image78.png"/><Relationship Id="rId51" Type="http://schemas.openxmlformats.org/officeDocument/2006/relationships/image" Target="../media/image116.png"/><Relationship Id="rId3" Type="http://schemas.microsoft.com/office/2007/relationships/hdphoto" Target="../media/hdphoto1.wdp"/><Relationship Id="rId12" Type="http://schemas.openxmlformats.org/officeDocument/2006/relationships/image" Target="../media/image81.jpg"/><Relationship Id="rId17" Type="http://schemas.openxmlformats.org/officeDocument/2006/relationships/image" Target="../media/image85.svg"/><Relationship Id="rId25" Type="http://schemas.openxmlformats.org/officeDocument/2006/relationships/image" Target="../media/image92.jpeg"/><Relationship Id="rId33" Type="http://schemas.openxmlformats.org/officeDocument/2006/relationships/image" Target="../media/image100.png"/><Relationship Id="rId38" Type="http://schemas.openxmlformats.org/officeDocument/2006/relationships/image" Target="../media/image105.png"/><Relationship Id="rId46" Type="http://schemas.openxmlformats.org/officeDocument/2006/relationships/image" Target="../media/image113.png"/><Relationship Id="rId59" Type="http://schemas.microsoft.com/office/2007/relationships/hdphoto" Target="../media/hdphoto8.wdp"/><Relationship Id="rId20" Type="http://schemas.openxmlformats.org/officeDocument/2006/relationships/image" Target="../media/image87.png"/><Relationship Id="rId41" Type="http://schemas.openxmlformats.org/officeDocument/2006/relationships/image" Target="../media/image108.jpeg"/><Relationship Id="rId54" Type="http://schemas.openxmlformats.org/officeDocument/2006/relationships/image" Target="../media/image118.png"/><Relationship Id="rId62" Type="http://schemas.openxmlformats.org/officeDocument/2006/relationships/image" Target="../media/image1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6.png"/><Relationship Id="rId15" Type="http://schemas.openxmlformats.org/officeDocument/2006/relationships/image" Target="../media/image83.jpe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36" Type="http://schemas.openxmlformats.org/officeDocument/2006/relationships/image" Target="../media/image103.png"/><Relationship Id="rId49" Type="http://schemas.openxmlformats.org/officeDocument/2006/relationships/image" Target="../media/image115.png"/><Relationship Id="rId57" Type="http://schemas.openxmlformats.org/officeDocument/2006/relationships/image" Target="../media/image121.png"/><Relationship Id="rId10" Type="http://schemas.openxmlformats.org/officeDocument/2006/relationships/image" Target="../media/image79.png"/><Relationship Id="rId31" Type="http://schemas.openxmlformats.org/officeDocument/2006/relationships/image" Target="../media/image98.png"/><Relationship Id="rId44" Type="http://schemas.openxmlformats.org/officeDocument/2006/relationships/image" Target="../media/image111.png"/><Relationship Id="rId52" Type="http://schemas.openxmlformats.org/officeDocument/2006/relationships/image" Target="../media/image117.png"/><Relationship Id="rId60" Type="http://schemas.openxmlformats.org/officeDocument/2006/relationships/image" Target="../media/image123.png"/><Relationship Id="rId65" Type="http://schemas.openxmlformats.org/officeDocument/2006/relationships/image" Target="../media/image127.png"/><Relationship Id="rId4" Type="http://schemas.openxmlformats.org/officeDocument/2006/relationships/image" Target="../media/image74.png"/><Relationship Id="rId9" Type="http://schemas.microsoft.com/office/2007/relationships/hdphoto" Target="../media/hdphoto2.wdp"/><Relationship Id="rId13" Type="http://schemas.openxmlformats.org/officeDocument/2006/relationships/image" Target="../media/image82.png"/><Relationship Id="rId18" Type="http://schemas.openxmlformats.org/officeDocument/2006/relationships/image" Target="../media/image86.png"/><Relationship Id="rId39" Type="http://schemas.openxmlformats.org/officeDocument/2006/relationships/image" Target="../media/image106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1.png"/><Relationship Id="rId11" Type="http://schemas.openxmlformats.org/officeDocument/2006/relationships/image" Target="../media/image46.png"/><Relationship Id="rId5" Type="http://schemas.openxmlformats.org/officeDocument/2006/relationships/image" Target="../media/image130.png"/><Relationship Id="rId10" Type="http://schemas.openxmlformats.org/officeDocument/2006/relationships/image" Target="../media/image134.jpeg"/><Relationship Id="rId4" Type="http://schemas.openxmlformats.org/officeDocument/2006/relationships/image" Target="../media/image129.png"/><Relationship Id="rId9" Type="http://schemas.openxmlformats.org/officeDocument/2006/relationships/image" Target="../media/image4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5" Type="http://schemas.openxmlformats.org/officeDocument/2006/relationships/image" Target="../media/image130.png"/><Relationship Id="rId4" Type="http://schemas.openxmlformats.org/officeDocument/2006/relationships/image" Target="../media/image137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0.png"/><Relationship Id="rId2" Type="http://schemas.openxmlformats.org/officeDocument/2006/relationships/image" Target="../media/image128.png"/><Relationship Id="rId16" Type="http://schemas.openxmlformats.org/officeDocument/2006/relationships/image" Target="../media/image13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49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72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28.png"/><Relationship Id="rId7" Type="http://schemas.openxmlformats.org/officeDocument/2006/relationships/image" Target="../media/image49.png"/><Relationship Id="rId2" Type="http://schemas.openxmlformats.org/officeDocument/2006/relationships/image" Target="../media/image1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4.jpeg"/><Relationship Id="rId5" Type="http://schemas.openxmlformats.org/officeDocument/2006/relationships/image" Target="../media/image132.png"/><Relationship Id="rId4" Type="http://schemas.openxmlformats.org/officeDocument/2006/relationships/image" Target="../media/image42.pn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54.png"/><Relationship Id="rId7" Type="http://schemas.openxmlformats.org/officeDocument/2006/relationships/image" Target="../media/image156.png"/><Relationship Id="rId2" Type="http://schemas.openxmlformats.org/officeDocument/2006/relationships/image" Target="../media/image1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5.png"/><Relationship Id="rId5" Type="http://schemas.openxmlformats.org/officeDocument/2006/relationships/image" Target="../media/image128.png"/><Relationship Id="rId10" Type="http://schemas.openxmlformats.org/officeDocument/2006/relationships/image" Target="../media/image157.png"/><Relationship Id="rId4" Type="http://schemas.openxmlformats.org/officeDocument/2006/relationships/image" Target="../media/image62.png"/><Relationship Id="rId9" Type="http://schemas.openxmlformats.org/officeDocument/2006/relationships/image" Target="../media/image134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5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png"/><Relationship Id="rId4" Type="http://schemas.openxmlformats.org/officeDocument/2006/relationships/image" Target="../media/image134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1.png"/><Relationship Id="rId7" Type="http://schemas.openxmlformats.org/officeDocument/2006/relationships/image" Target="../media/image164.jpeg"/><Relationship Id="rId2" Type="http://schemas.openxmlformats.org/officeDocument/2006/relationships/image" Target="../media/image16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3.png"/><Relationship Id="rId11" Type="http://schemas.openxmlformats.org/officeDocument/2006/relationships/image" Target="../media/image167.png"/><Relationship Id="rId5" Type="http://schemas.openxmlformats.org/officeDocument/2006/relationships/image" Target="../media/image59.png"/><Relationship Id="rId10" Type="http://schemas.openxmlformats.org/officeDocument/2006/relationships/image" Target="../media/image4.png"/><Relationship Id="rId4" Type="http://schemas.openxmlformats.org/officeDocument/2006/relationships/image" Target="../media/image162.png"/><Relationship Id="rId9" Type="http://schemas.openxmlformats.org/officeDocument/2006/relationships/image" Target="../media/image166.png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168.png"/><Relationship Id="rId2" Type="http://schemas.openxmlformats.org/officeDocument/2006/relationships/image" Target="../media/image16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image" Target="../media/image16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8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7EDE2B-565A-477A-880F-2C2EF37906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0AF94-BC7F-4063-B1D8-59DE2AE647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70C2F7DD-D391-427D-B821-BBA41399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28394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D8FDBB0-42CF-4A4B-9980-8E68B4AF3C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70831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00901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Custom 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B16B523-DE76-467D-93FE-2B3FA9E3B84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, doll, table, food&#10;&#10;Description automatically generated">
            <a:extLst>
              <a:ext uri="{FF2B5EF4-FFF2-40B4-BE49-F238E27FC236}">
                <a16:creationId xmlns:a16="http://schemas.microsoft.com/office/drawing/2014/main" id="{BF547BFA-0826-4869-9318-C60BBA3E3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824" y="1064029"/>
            <a:ext cx="4500202" cy="6532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0C93F1-0AB8-451B-B3D0-19AA30BB2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C10008D-89BF-4479-A936-288E332EE7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126730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ealth Che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A9C9F3A-D356-477B-8C63-C7CFDE1EAF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cake, indoor, table&#10;&#10;Description generated with very high confidence">
            <a:extLst>
              <a:ext uri="{FF2B5EF4-FFF2-40B4-BE49-F238E27FC236}">
                <a16:creationId xmlns:a16="http://schemas.microsoft.com/office/drawing/2014/main" id="{F47CDDE5-FD09-46A5-BEFA-7214827558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43"/>
          <a:stretch/>
        </p:blipFill>
        <p:spPr>
          <a:xfrm>
            <a:off x="8665158" y="812800"/>
            <a:ext cx="2991660" cy="60526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5221FD-0621-4F07-B613-22C0AD43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166EB46-82C9-4350-B6E7-3FB37A6854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260017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etter Enterp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C57F0B-12E1-476F-AF0E-C581B509835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F7537E36-207A-4B1A-990F-3FBF87D89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D4463-1AE6-43C6-99F5-E1E6162C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B235C82-C09D-46C0-8E79-422DA34CA85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835658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cien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F79FC2B-2F17-4F2D-A9D6-E8502F7F68D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21F3B-7DF5-44AA-B578-E9445EE06E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2242705-F904-4FF6-99C8-1BD69FB2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9A03B74-56CF-4EC6-BEBE-8FA7594663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23550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izTal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69A7D2F-C67A-4E0E-A57B-9A6105894F3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1FB575EC-2CA4-4362-87C5-94F0F8BEAF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06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64EDCC6-9612-45C2-B1B6-CAB714F4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A64B80-0105-48D6-8540-07ABBA0C85D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875984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Intelligence and Integ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FA17A2C-669D-446D-9881-C0C77CC991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F582527-018F-4D3C-BD1E-64D4D5A270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154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5186770-DD09-4C01-9C1C-9833C75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AC72206-7B66-4328-8351-648F710C0C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95386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DFC35D3-3803-40A2-8ED2-6965A9AD648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21E5C-5308-47A7-B862-08370D303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"/>
          <a:stretch/>
        </p:blipFill>
        <p:spPr>
          <a:xfrm>
            <a:off x="0" y="-12077"/>
            <a:ext cx="12192000" cy="5733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83029E1-5597-435F-A2C6-65C25084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5262DBC-AC29-4002-A438-748C766A6C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2773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C7A7268-EA42-4A14-99F7-5E158369F1CD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picture containing mug&#10;&#10;Description automatically generated">
            <a:extLst>
              <a:ext uri="{FF2B5EF4-FFF2-40B4-BE49-F238E27FC236}">
                <a16:creationId xmlns:a16="http://schemas.microsoft.com/office/drawing/2014/main" id="{7A489925-FE8F-4576-BFF8-CC910D5C8D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1154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DAA152-5036-4C66-AE01-687AC154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246B72-7355-4A49-914C-14B1D2DC6E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96640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UW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2F80A94-A4FA-4505-A561-CAE99B12278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21946-CE68-46AF-9127-980BBEE2E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626"/>
            <a:ext cx="12192001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0CB1207-3381-466E-BAB9-4E1BCDCE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44E8DEA-A29F-49DA-A2C8-4BB3049C67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33269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3153721-07B7-452F-8DE9-AEBF38B7540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picture containing water, food, game&#10;&#10;Description automatically generated">
            <a:extLst>
              <a:ext uri="{FF2B5EF4-FFF2-40B4-BE49-F238E27FC236}">
                <a16:creationId xmlns:a16="http://schemas.microsoft.com/office/drawing/2014/main" id="{336C4042-3E6E-48A2-903D-B251E6081F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894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7C33E-A5BB-4F43-BB10-78503DEFD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 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3A3718-8E98-4DE3-9594-D38576584BB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4262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sub-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CE54964-3402-42AE-8ACF-25A470960A7E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D2C396-478F-4DB4-8E8D-B1A0AE1402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529894-39B9-44FF-917B-1B4F80C6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21593"/>
            <a:ext cx="7323643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61020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F9C286-FCA6-4AD8-A867-564950414D92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8E0B7-87CF-4945-9AE5-E0C613317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0EC772D-FEF8-46D5-BB8D-94C64F7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C7B177C-BD6C-4BF1-ADA9-920132FA24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6843330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urface 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D81B23-E324-4E94-BE5F-36E38555F628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DB763-CB6D-4A50-8423-E9D7F55F1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2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DF37BF6-C02F-40DD-9FEF-7B557818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862CA-8A4C-4AF5-A3CE-0C245A412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071173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z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CE92F-8F7E-4D38-BFC1-9B31109C0587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848A4308-2F72-44D5-9CC0-B01B35B0F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815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6BC821-C44C-4342-B38D-5870BED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7AEBB8E-F5EE-4F55-BD69-4375B680CC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0081589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la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0BE498-A6B1-4856-8EAE-82A384D135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66AD-FF08-4647-AFBB-33FA5E892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8279153" y="498765"/>
            <a:ext cx="3609362" cy="63666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3169192-9CD7-48F1-ADA3-DA374AA3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4E447D8-C116-464D-9CD8-83127065278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4908628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A4288-3C0B-4D30-B1AE-A1A7E3D95A33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65EC6-3526-4F4D-B73B-F4DEACCCE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" b="-1"/>
          <a:stretch/>
        </p:blipFill>
        <p:spPr>
          <a:xfrm>
            <a:off x="0" y="0"/>
            <a:ext cx="12192000" cy="5709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781A836-0119-427E-A2A0-5A75F4AB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E47058A-49DD-4444-863A-8FB258A877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820709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581F03-23DF-466C-9C57-44F96515954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EB5EC-6743-4849-945A-E4F66D0B18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77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AB06C0F-F8DB-479F-8A1C-FD5A5D82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9DBECB4-098B-4FF1-B6DE-06556352FD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4352417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Unifi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00C807-5914-461C-B06C-026307A8B09A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toy&#10;&#10;Description automatically generated">
            <a:extLst>
              <a:ext uri="{FF2B5EF4-FFF2-40B4-BE49-F238E27FC236}">
                <a16:creationId xmlns:a16="http://schemas.microsoft.com/office/drawing/2014/main" id="{1532B84E-F576-4B35-94F8-2682878844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522" y="1113905"/>
            <a:ext cx="451253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261998F-20FD-4831-9D33-3772816AB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E3FA989-2D63-4F21-8AB3-1C3281F16A9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121240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Suc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B4E4E9-E612-40AA-8E67-C68CCF63296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BE3D9C-98F2-433C-B82B-72AA65313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/>
          <a:stretch/>
        </p:blipFill>
        <p:spPr>
          <a:xfrm>
            <a:off x="0" y="-12077"/>
            <a:ext cx="12204718" cy="62957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CE9F027-A9FD-4E1D-8D3D-CECE1C903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98C4DE0-DB5E-4865-A36F-9907D1727DB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948615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Ques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69D13C-DFCF-4F93-9199-4438C9C1A30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D9136-43FB-499F-9375-01AD08A4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0" r="6262" b="8884"/>
          <a:stretch/>
        </p:blipFill>
        <p:spPr>
          <a:xfrm>
            <a:off x="455787" y="-12077"/>
            <a:ext cx="11736213" cy="6877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2654D4-5811-4B2B-8205-6A86CDC7BD77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you have any questions?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C852-0945-4071-BFEF-A6A897BFF2E8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89642038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A31D5C-6DAD-459B-95D9-B606C36C382F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17FDDC-F03C-4DE0-A657-F6D302F85D7F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Grab a drink, snack and mingle!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15C9F-8B7F-423A-9807-08DFF3F8B9EE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Break time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36996347-7CBD-4B95-A03A-B1D03B848E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04662" y="383346"/>
            <a:ext cx="3275213" cy="531974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</p:spTree>
    <p:extLst>
      <p:ext uri="{BB962C8B-B14F-4D97-AF65-F5344CB8AC3E}">
        <p14:creationId xmlns:p14="http://schemas.microsoft.com/office/powerpoint/2010/main" val="138245591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175"/>
            <a:ext cx="10515600" cy="4592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67C7CF-52B7-4F27-87C8-B6C19C04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>
              <a:solidFill>
                <a:srgbClr val="21B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0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z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C5C65B9-29A3-4AC8-AEC3-4A23E9D64DB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FE6A5F6-3533-4545-BB07-3F6237DB77E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5ED8D7-BFC3-4DCC-9018-52B494249E7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042885"/>
            <a:ext cx="7344900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 err="1"/>
              <a:t>BizDev</a:t>
            </a:r>
            <a:r>
              <a:rPr lang="en-US"/>
              <a:t>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895551"/>
            <a:ext cx="7344900" cy="63674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B073A12-A9D1-456A-9E00-F4B9E170C4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053" y="3751880"/>
            <a:ext cx="7344900" cy="5112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2400"/>
              <a:t>email@blackmarble.com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FA63F5-F0CD-4361-BA83-4E20C1AC7C7C}"/>
              </a:ext>
            </a:extLst>
          </p:cNvPr>
          <p:cNvSpPr txBox="1"/>
          <p:nvPr userDrawn="1"/>
        </p:nvSpPr>
        <p:spPr>
          <a:xfrm>
            <a:off x="1163147" y="60951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C69962-1715-409C-82BF-209F50700086}"/>
              </a:ext>
            </a:extLst>
          </p:cNvPr>
          <p:cNvSpPr txBox="1"/>
          <p:nvPr userDrawn="1"/>
        </p:nvSpPr>
        <p:spPr>
          <a:xfrm>
            <a:off x="6136261" y="6095139"/>
            <a:ext cx="2014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 Ltd.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9F0E8A-87C1-4791-A05B-229821DE6A1A}"/>
              </a:ext>
            </a:extLst>
          </p:cNvPr>
          <p:cNvSpPr txBox="1"/>
          <p:nvPr userDrawn="1"/>
        </p:nvSpPr>
        <p:spPr>
          <a:xfrm>
            <a:off x="9069137" y="6095139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sales.blackmarble.co.uk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82629CE-62BA-4471-97CE-7624C53A74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58" name="Picture 5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4098218-B165-4A1E-AEEB-6F4068C80D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832C31F-3308-495D-887A-5A186335B6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56CC697-5EEA-4EDF-B8BD-4D8BE27059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139BE14-B870-45BD-8C14-CFBC364AEC29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185023-3AE0-47EC-BBA8-1DF816EC211C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0E9F0C-76CC-4B0D-96DF-BA17EFB1F7FC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  <p:sp>
        <p:nvSpPr>
          <p:cNvPr id="65" name="Text Placeholder 12">
            <a:extLst>
              <a:ext uri="{FF2B5EF4-FFF2-40B4-BE49-F238E27FC236}">
                <a16:creationId xmlns:a16="http://schemas.microsoft.com/office/drawing/2014/main" id="{689D676F-D104-4BB1-8784-29A7FB3ED8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1582" y="6137619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20754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948CA2-23CC-4E10-9EC9-14228E12C87E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AE2E0-9914-4922-8042-D1FCECA86FDB}"/>
              </a:ext>
            </a:extLst>
          </p:cNvPr>
          <p:cNvSpPr txBox="1"/>
          <p:nvPr userDrawn="1"/>
        </p:nvSpPr>
        <p:spPr>
          <a:xfrm>
            <a:off x="237655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00356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5" name="Picture 1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5F83389D-9A08-402D-8E8D-FCED89F19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78" y="6027340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49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41660"/>
            <a:ext cx="525927" cy="525927"/>
          </a:xfrm>
          <a:prstGeom prst="rect">
            <a:avLst/>
          </a:prstGeom>
        </p:spPr>
      </p:pic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E8E0E34-AEA9-412D-8EDF-3A6AC0CC587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AD34506-9168-446D-AEF8-5AEDD71F2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9FA7CB4-FA39-4B34-AE32-FF597FE04C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25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with Git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1E1F8FA-35A7-4D01-8CCF-34E611C4C69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F05B8EB-7C82-402A-8BCF-C63CB228F2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CCB6B-EBAF-44C1-8E52-A024238BF129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6CE2F0C-D2C1-4AA6-9444-B02E177FC0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96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928EE-1315-4F55-AE87-E5F1CF413E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69" y="6035623"/>
            <a:ext cx="525927" cy="525927"/>
          </a:xfrm>
          <a:prstGeom prst="rect">
            <a:avLst/>
          </a:prstGeom>
        </p:spPr>
      </p:pic>
      <p:pic>
        <p:nvPicPr>
          <p:cNvPr id="16" name="Picture 15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505CEE6F-3DD2-47A7-886A-8E7386CACC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162" y="6041660"/>
            <a:ext cx="526665" cy="51412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BDBE63D-03A1-45EB-AD97-2B425D6E5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CBE56F-D70B-4E68-8DDC-A9E429D3C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ACCCA3-F950-4AA6-A97C-00232D9CF913}"/>
              </a:ext>
            </a:extLst>
          </p:cNvPr>
          <p:cNvSpPr txBox="1"/>
          <p:nvPr userDrawn="1"/>
        </p:nvSpPr>
        <p:spPr>
          <a:xfrm>
            <a:off x="2534502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0EB6A64-F028-41F2-88B8-B09C617A09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8300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F0AB7422-7353-46F7-B934-25FE053DB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3616" y="6103776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GitHub</a:t>
            </a:r>
          </a:p>
        </p:txBody>
      </p:sp>
    </p:spTree>
    <p:extLst>
      <p:ext uri="{BB962C8B-B14F-4D97-AF65-F5344CB8AC3E}">
        <p14:creationId xmlns:p14="http://schemas.microsoft.com/office/powerpoint/2010/main" val="3973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F8500EA-8B4D-4641-BC3F-6FAAB1E81EB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55A64-49D5-4B19-99B2-EC5B9E21708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AE5C92B-5866-4F63-9663-F4FCFC5A8D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73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495326-D689-4BFF-80F1-7A29DBD9EE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8A46F7-BE82-46A8-A747-BD74C3AF87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103467"/>
            <a:ext cx="7348449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044846"/>
            <a:ext cx="7348449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MVP (technology)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818B2-4609-416E-ABA0-312E813DAB51}"/>
              </a:ext>
            </a:extLst>
          </p:cNvPr>
          <p:cNvSpPr txBox="1"/>
          <p:nvPr userDrawn="1"/>
        </p:nvSpPr>
        <p:spPr>
          <a:xfrm>
            <a:off x="2459685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CBF2B-E45F-41B3-9CD9-B5026E77F1E6}"/>
              </a:ext>
            </a:extLst>
          </p:cNvPr>
          <p:cNvSpPr txBox="1"/>
          <p:nvPr userDrawn="1"/>
        </p:nvSpPr>
        <p:spPr>
          <a:xfrm>
            <a:off x="8038799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91BE49EA-88D6-441F-A526-3A12EA23D6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3483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87347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eop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F8500EA-8B4D-4641-BC3F-6FAAB1E81EB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6F874F68-AA24-4C50-9BAB-16C7FB7C9A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62348" y="1454727"/>
            <a:ext cx="2587983" cy="425100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216130" y="1452083"/>
            <a:ext cx="2587983" cy="425100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55A64-49D5-4B19-99B2-EC5B9E21708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064" y="3929857"/>
            <a:ext cx="3138589" cy="875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Name</a:t>
            </a:r>
            <a:endParaRPr lang="en-GB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2347" y="4797737"/>
            <a:ext cx="3138589" cy="837194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62F9BE78-F259-427F-8788-9649C80B81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37281" y="4806050"/>
            <a:ext cx="3138589" cy="837194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F56E3C6-0CF3-4ABE-BB8F-E48FF678C6E8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2" y="5868921"/>
            <a:ext cx="1774259" cy="80052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6E6244E-A31C-492C-AD09-0BBC54D5EF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678" y="5901962"/>
            <a:ext cx="2388710" cy="743081"/>
          </a:xfrm>
          <a:prstGeom prst="rect">
            <a:avLst/>
          </a:prstGeom>
        </p:spPr>
      </p:pic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CB2A607-C553-4B41-BBAA-62CB99931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37280" y="3949082"/>
            <a:ext cx="3138589" cy="837194"/>
          </a:xfrm>
          <a:prstGeom prst="rect">
            <a:avLst/>
          </a:prstGeom>
          <a:noFill/>
        </p:spPr>
        <p:txBody>
          <a:bodyPr lIns="146304" tIns="109728" rIns="146304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rgbClr val="21B9EC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74820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nah Ackroy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Hannah Ackroyd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Senior Business Development Manager</a:t>
            </a:r>
          </a:p>
        </p:txBody>
      </p:sp>
      <p:pic>
        <p:nvPicPr>
          <p:cNvPr id="18" name="Picture 17" descr="A picture containing shirt, dress&#10;&#10;Description automatically generated">
            <a:extLst>
              <a:ext uri="{FF2B5EF4-FFF2-40B4-BE49-F238E27FC236}">
                <a16:creationId xmlns:a16="http://schemas.microsoft.com/office/drawing/2014/main" id="{CB9A8C15-1CB8-4B68-B7AB-1E41E12240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471" y="1006767"/>
            <a:ext cx="2739387" cy="74527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hannah@blackmarble.com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3523429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herine Wheeler-O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3BCA8A-736D-4FD9-8A73-27D62B088C5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C2B7DD6-C2B5-4076-8E66-E55AF958F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7"/>
          <a:stretch/>
        </p:blipFill>
        <p:spPr>
          <a:xfrm>
            <a:off x="9055996" y="1076325"/>
            <a:ext cx="2329668" cy="46416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9BA5DC3-7B54-446A-838B-0503DC49C572}"/>
              </a:ext>
            </a:extLst>
          </p:cNvPr>
          <p:cNvSpPr txBox="1"/>
          <p:nvPr userDrawn="1"/>
        </p:nvSpPr>
        <p:spPr>
          <a:xfrm>
            <a:off x="806336" y="2014987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Catherine Outram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250D5F-160B-44D3-B218-983394516A61}"/>
              </a:ext>
            </a:extLst>
          </p:cNvPr>
          <p:cNvSpPr txBox="1"/>
          <p:nvPr userDrawn="1"/>
        </p:nvSpPr>
        <p:spPr>
          <a:xfrm>
            <a:off x="806335" y="2892519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Senior Business Development Manager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5C729E-4C24-4725-A14F-3DEE42AEC6EF}"/>
              </a:ext>
            </a:extLst>
          </p:cNvPr>
          <p:cNvSpPr txBox="1"/>
          <p:nvPr userDrawn="1"/>
        </p:nvSpPr>
        <p:spPr>
          <a:xfrm>
            <a:off x="836147" y="3707855"/>
            <a:ext cx="482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 Semibold" panose="020B0702040204020203" pitchFamily="34" charset="0"/>
              </a:rPr>
              <a:t>catherine@blackmarble.com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6DF95-72B8-4957-8666-C04C9028B5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12131-B53C-4BEB-8735-65DC54D10D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4BACA5E-EE25-42ED-88D4-BC21476EC3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187EAC1-EDDD-4D5F-9513-3D3FAA0AFD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905D2-2CAD-4B36-9081-B84C7D8945A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32322B-71CC-4FEA-8A44-CA0209112AC1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A3FDAA-6929-4285-BCE1-4C95137A005C}"/>
              </a:ext>
            </a:extLst>
          </p:cNvPr>
          <p:cNvSpPr txBox="1"/>
          <p:nvPr userDrawn="1"/>
        </p:nvSpPr>
        <p:spPr>
          <a:xfrm>
            <a:off x="3379530" y="6105809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BMCatherine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2E180D-7F13-4B92-8D3F-650D7205FB8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C7923C-27D4-47D7-9AF9-736675F6A35D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909911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erty Sha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FE1E3DD9-F215-4FB5-BEB3-DC68EFB62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70"/>
          <a:stretch/>
        </p:blipFill>
        <p:spPr>
          <a:xfrm>
            <a:off x="8825650" y="1091470"/>
            <a:ext cx="2571109" cy="461684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Liberty Shaw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liberty@blackmarble.com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810063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5B7D1F-B734-495D-8D26-E17520042B2A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95313517-7585-44DD-9D02-04D21C7EA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0"/>
          <a:stretch/>
        </p:blipFill>
        <p:spPr>
          <a:xfrm>
            <a:off x="8990434" y="1027242"/>
            <a:ext cx="2394345" cy="46833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D80E06-4092-4D1A-A836-11A380957F6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5E1A3F9-CC9F-4FD7-98AB-72A20088F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55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5E5449-0014-4217-9D86-10BE3E351D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6" y="6035623"/>
            <a:ext cx="525927" cy="5259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7D785F-4BD5-4A8A-8469-471116092DF7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Haynes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24CB2E-1841-4065-9CD3-2492343093BE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Engineering Director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27694-86E1-4CE5-A4FF-9911672C66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84B0990-0E6C-443A-B05D-23C1F1A1F8A6}"/>
              </a:ext>
            </a:extLst>
          </p:cNvPr>
          <p:cNvSpPr txBox="1"/>
          <p:nvPr userDrawn="1"/>
        </p:nvSpPr>
        <p:spPr>
          <a:xfrm>
            <a:off x="2459685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51DE3F-13F3-4933-8889-CA06CF40BF64}"/>
              </a:ext>
            </a:extLst>
          </p:cNvPr>
          <p:cNvSpPr txBox="1"/>
          <p:nvPr userDrawn="1"/>
        </p:nvSpPr>
        <p:spPr>
          <a:xfrm>
            <a:off x="5183483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6FB68F-AA1F-4590-B8E0-3E537B58489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444197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5B7D1F-B734-495D-8D26-E17520042B2A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picture containing shirt&#10;&#10;Description automatically generated">
            <a:extLst>
              <a:ext uri="{FF2B5EF4-FFF2-40B4-BE49-F238E27FC236}">
                <a16:creationId xmlns:a16="http://schemas.microsoft.com/office/drawing/2014/main" id="{09575AF3-A5A8-410C-84CA-1BB312B0E2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411" y="914400"/>
            <a:ext cx="2780331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D80E06-4092-4D1A-A836-11A380957F6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5E1A3F9-CC9F-4FD7-98AB-72A20088F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55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5E5449-0014-4217-9D86-10BE3E351D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6" y="6035623"/>
            <a:ext cx="525927" cy="5259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7D785F-4BD5-4A8A-8469-471116092DF7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Simon Carter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24CB2E-1841-4065-9CD3-2492343093BE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Development Manager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27694-86E1-4CE5-A4FF-9911672C66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84B0990-0E6C-443A-B05D-23C1F1A1F8A6}"/>
              </a:ext>
            </a:extLst>
          </p:cNvPr>
          <p:cNvSpPr txBox="1"/>
          <p:nvPr userDrawn="1"/>
        </p:nvSpPr>
        <p:spPr>
          <a:xfrm>
            <a:off x="2459685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51DE3F-13F3-4933-8889-CA06CF40BF64}"/>
              </a:ext>
            </a:extLst>
          </p:cNvPr>
          <p:cNvSpPr txBox="1"/>
          <p:nvPr userDrawn="1"/>
        </p:nvSpPr>
        <p:spPr>
          <a:xfrm>
            <a:off x="5183483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6FB68F-AA1F-4590-B8E0-3E537B58489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77795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A4F82F8-3D48-4756-BB56-72FA7553FBC1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36178-E9F9-46AF-9333-7ED8863CCD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/>
          <a:stretch/>
        </p:blipFill>
        <p:spPr>
          <a:xfrm>
            <a:off x="0" y="-12077"/>
            <a:ext cx="12192000" cy="57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2F2944F-3BA3-4E0F-93C7-CCD432B9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3FAA553-6FE2-4ECA-8FB8-1485B5D62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598353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cardo Viglian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DB7DE2-3B30-4FF1-B751-8AE067A45C9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0F8C25-62B7-4134-B473-DC89F84EC5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t="8514" r="21081" b="26381"/>
          <a:stretch/>
        </p:blipFill>
        <p:spPr>
          <a:xfrm>
            <a:off x="9026003" y="906088"/>
            <a:ext cx="2284847" cy="47963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A860880-018B-484E-A4FB-8DAA82CAD4F4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41F04182-AB13-4270-959C-C0469F97C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54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B6B67-F100-4E68-AC59-779E306FC5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75" y="6035623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09DEBC-D265-42B8-B94F-9A9A19B0E8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17" y="6041660"/>
            <a:ext cx="525927" cy="5259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682669-D512-4E38-90D5-5FC632BE78A8}"/>
              </a:ext>
            </a:extLst>
          </p:cNvPr>
          <p:cNvSpPr txBox="1"/>
          <p:nvPr userDrawn="1"/>
        </p:nvSpPr>
        <p:spPr>
          <a:xfrm>
            <a:off x="1478784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552C81-8A9E-4CA3-82FD-92421C77048D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Riccardo Viglianisi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9756FE-B4FF-46FF-A2DC-8DE116B02054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88FAA-5E34-4BD3-9B70-9CD3B19F40D4}"/>
              </a:ext>
            </a:extLst>
          </p:cNvPr>
          <p:cNvSpPr txBox="1"/>
          <p:nvPr userDrawn="1"/>
        </p:nvSpPr>
        <p:spPr>
          <a:xfrm>
            <a:off x="4202582" y="6101490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CaptainShmaser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F161D3-896A-404B-9A44-C24ECC3B34E1}"/>
              </a:ext>
            </a:extLst>
          </p:cNvPr>
          <p:cNvSpPr txBox="1"/>
          <p:nvPr userDrawn="1"/>
        </p:nvSpPr>
        <p:spPr>
          <a:xfrm>
            <a:off x="7474037" y="6096732"/>
            <a:ext cx="4066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rviglianisi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96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gan Falkingh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E33DE9-0A02-4CA8-B1B5-2F2ABF84F305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F31DB-4173-4B5A-887C-21A1DDE3E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19" y="290413"/>
            <a:ext cx="5854420" cy="8276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B60C8-9BB1-4749-8966-4B1E8524978E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6DF87D6-B17F-4AA9-AB83-7B02AC21C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40" y="6027340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8DB9BF-31ED-4FFC-9975-E439ED69B0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33D0B6-5B3C-4F24-9628-2C69993493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5EF94E-E3A2-4D24-921E-806BE0313D87}"/>
              </a:ext>
            </a:extLst>
          </p:cNvPr>
          <p:cNvSpPr txBox="1"/>
          <p:nvPr userDrawn="1"/>
        </p:nvSpPr>
        <p:spPr>
          <a:xfrm>
            <a:off x="2384870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6B6C2-2AA1-4614-AEEB-D7245F9BFA9B}"/>
              </a:ext>
            </a:extLst>
          </p:cNvPr>
          <p:cNvSpPr txBox="1"/>
          <p:nvPr userDrawn="1"/>
        </p:nvSpPr>
        <p:spPr>
          <a:xfrm>
            <a:off x="5108668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A7B38D-B9D6-42B2-B585-44160E7D768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Megan Falkingham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Creative Designer</a:t>
            </a:r>
          </a:p>
        </p:txBody>
      </p:sp>
    </p:spTree>
    <p:extLst>
      <p:ext uri="{BB962C8B-B14F-4D97-AF65-F5344CB8AC3E}">
        <p14:creationId xmlns:p14="http://schemas.microsoft.com/office/powerpoint/2010/main" val="528401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bert Hog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A04B678-F7B0-428F-A422-A1366B26B9E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1BCFEFC-EC85-44A1-9D6F-26A3DA6D0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92"/>
          <a:stretch/>
        </p:blipFill>
        <p:spPr>
          <a:xfrm>
            <a:off x="7660000" y="852974"/>
            <a:ext cx="3864320" cy="48462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FFEAC2-4E60-4E8A-92EF-6F3E4889BAF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C277C7C9-A3A7-4946-ADB1-84297EE671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4B76D5-C3FE-4438-8AD3-173D62C71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8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3421E-1137-4253-84AF-0D28B7E8603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69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F3693F-A62C-48FF-99DB-7F6C9E619FA5}"/>
              </a:ext>
            </a:extLst>
          </p:cNvPr>
          <p:cNvSpPr txBox="1"/>
          <p:nvPr userDrawn="1"/>
        </p:nvSpPr>
        <p:spPr>
          <a:xfrm>
            <a:off x="1982013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3721F8-C9A6-46A8-B253-9AD74303D4F9}"/>
              </a:ext>
            </a:extLst>
          </p:cNvPr>
          <p:cNvSpPr txBox="1"/>
          <p:nvPr userDrawn="1"/>
        </p:nvSpPr>
        <p:spPr>
          <a:xfrm>
            <a:off x="4705811" y="6081491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RobertHogg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6AE8D2-2B0E-41FF-8A1E-3374F5583CDC}"/>
              </a:ext>
            </a:extLst>
          </p:cNvPr>
          <p:cNvSpPr txBox="1"/>
          <p:nvPr userDrawn="1"/>
        </p:nvSpPr>
        <p:spPr>
          <a:xfrm>
            <a:off x="7655196" y="6081491"/>
            <a:ext cx="351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Blogs.blackmarble.co.uk/boss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35A46D-4EA3-4F27-9C10-A46E8A5F644E}"/>
              </a:ext>
            </a:extLst>
          </p:cNvPr>
          <p:cNvSpPr txBox="1"/>
          <p:nvPr userDrawn="1"/>
        </p:nvSpPr>
        <p:spPr>
          <a:xfrm>
            <a:off x="806336" y="1866220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Robert Hogg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58B4D4-6672-4AAC-AA06-B75411561C1A}"/>
              </a:ext>
            </a:extLst>
          </p:cNvPr>
          <p:cNvSpPr txBox="1"/>
          <p:nvPr userDrawn="1"/>
        </p:nvSpPr>
        <p:spPr>
          <a:xfrm>
            <a:off x="806337" y="2743752"/>
            <a:ext cx="7476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Executive Officer (CEO)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  <a:p>
            <a:pPr lvl="0"/>
            <a:r>
              <a:rPr lang="en-US" sz="3200">
                <a:latin typeface="+mj-lt"/>
              </a:rPr>
              <a:t>Microsoft Regional Director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B8B7B24-5AA6-4484-8E26-A52C8BCF987A}"/>
              </a:ext>
            </a:extLst>
          </p:cNvPr>
          <p:cNvSpPr/>
          <p:nvPr userDrawn="1"/>
        </p:nvSpPr>
        <p:spPr>
          <a:xfrm>
            <a:off x="10245390" y="4505498"/>
            <a:ext cx="340822" cy="3823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08982-1AAD-4E91-8A15-844A992258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45297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Daw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E7FC23-D04F-4EC9-8587-AB6E9CC3AC1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857E517-0F5F-4AEA-9F58-32CA1B21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 b="26809"/>
          <a:stretch/>
        </p:blipFill>
        <p:spPr>
          <a:xfrm>
            <a:off x="8282922" y="595282"/>
            <a:ext cx="3282251" cy="51035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1F39BF-05E2-4DA6-A49C-9C0E4997E02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0459344-16E1-441A-A1DA-ED0589EBC6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AF6D68-29B6-49D3-A50C-2B37354F57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1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0C0BB1-7CAB-4CA2-A009-A8E54F973C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58" y="6041660"/>
            <a:ext cx="525927" cy="52592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0148501-842E-41FF-B2FD-A659C9F6AB1A}"/>
              </a:ext>
            </a:extLst>
          </p:cNvPr>
          <p:cNvSpPr txBox="1"/>
          <p:nvPr userDrawn="1"/>
        </p:nvSpPr>
        <p:spPr>
          <a:xfrm>
            <a:off x="205682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B58D2E-72B8-49E8-8FCF-14398ED07723}"/>
              </a:ext>
            </a:extLst>
          </p:cNvPr>
          <p:cNvSpPr txBox="1"/>
          <p:nvPr userDrawn="1"/>
        </p:nvSpPr>
        <p:spPr>
          <a:xfrm>
            <a:off x="4780626" y="6081491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@W4050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A12EFC-EAD3-4DBF-9766-34DBE7AAF438}"/>
              </a:ext>
            </a:extLst>
          </p:cNvPr>
          <p:cNvSpPr txBox="1"/>
          <p:nvPr userDrawn="1"/>
        </p:nvSpPr>
        <p:spPr>
          <a:xfrm>
            <a:off x="7131705" y="6081491"/>
            <a:ext cx="3996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adawson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9C46B5-0C78-4F1C-B673-21740C1E5DC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ACA838-8B1C-4498-ABA5-7B35C08F9992}"/>
              </a:ext>
            </a:extLst>
          </p:cNvPr>
          <p:cNvSpPr txBox="1"/>
          <p:nvPr userDrawn="1"/>
        </p:nvSpPr>
        <p:spPr>
          <a:xfrm>
            <a:off x="806336" y="2038926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Dawson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491960-8987-4EDE-A2F0-27BB68BCD84C}"/>
              </a:ext>
            </a:extLst>
          </p:cNvPr>
          <p:cNvSpPr txBox="1"/>
          <p:nvPr userDrawn="1"/>
        </p:nvSpPr>
        <p:spPr>
          <a:xfrm>
            <a:off x="806335" y="2916458"/>
            <a:ext cx="7476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Information Officer (CIO)</a:t>
            </a:r>
          </a:p>
          <a:p>
            <a:pPr lvl="0"/>
            <a:r>
              <a:rPr lang="en-US" sz="3200">
                <a:latin typeface="+mj-lt"/>
              </a:rPr>
              <a:t>MVP (Office Apps and Services)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74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k Hepwor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AA1DF2-E601-461E-8716-9BA180493A6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C39A50E-379E-44CB-860E-A5AEE33D2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3"/>
          <a:stretch/>
        </p:blipFill>
        <p:spPr>
          <a:xfrm>
            <a:off x="8282921" y="1109270"/>
            <a:ext cx="3313340" cy="45895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91A027-E75F-4989-982B-DAAC65C416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8E6FE80-FB1A-4C8E-9215-E657BBACE3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0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237531-BD89-4EB8-A4F5-25479AA1B1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60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307637-6EBB-41AC-87F9-2FF9F70D3B1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14" y="6041660"/>
            <a:ext cx="525927" cy="5259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97588D-22CF-4D9B-8B38-9EB9ED7761CA}"/>
              </a:ext>
            </a:extLst>
          </p:cNvPr>
          <p:cNvSpPr txBox="1"/>
          <p:nvPr userDrawn="1"/>
        </p:nvSpPr>
        <p:spPr>
          <a:xfrm>
            <a:off x="1539204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3043F5-5B8F-4236-AAE9-3292D3D9A3AD}"/>
              </a:ext>
            </a:extLst>
          </p:cNvPr>
          <p:cNvSpPr txBox="1"/>
          <p:nvPr userDrawn="1"/>
        </p:nvSpPr>
        <p:spPr>
          <a:xfrm>
            <a:off x="4263002" y="6081491"/>
            <a:ext cx="1807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rikhepworth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55811-0D33-43C7-B8E4-03BE6828EB92}"/>
              </a:ext>
            </a:extLst>
          </p:cNvPr>
          <p:cNvSpPr txBox="1"/>
          <p:nvPr userDrawn="1"/>
        </p:nvSpPr>
        <p:spPr>
          <a:xfrm>
            <a:off x="7174096" y="6081491"/>
            <a:ext cx="4181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5FC0B1-ABB0-4384-A2D5-54055F7A336B}"/>
              </a:ext>
            </a:extLst>
          </p:cNvPr>
          <p:cNvSpPr txBox="1"/>
          <p:nvPr userDrawn="1"/>
        </p:nvSpPr>
        <p:spPr>
          <a:xfrm>
            <a:off x="806336" y="2034019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Rik Hepworth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A72A2B-ACE5-4A2C-80B0-CBF2EF4D7AC7}"/>
              </a:ext>
            </a:extLst>
          </p:cNvPr>
          <p:cNvSpPr txBox="1"/>
          <p:nvPr userDrawn="1"/>
        </p:nvSpPr>
        <p:spPr>
          <a:xfrm>
            <a:off x="806335" y="2911551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Consultancy Officer (CCO)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FA704-DB3C-48A8-BC39-234306E136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40695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1D3B1DF-7106-4B7B-9F93-E37CDBF6E21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222FE75-6174-4B59-9696-7B2A5A1E4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79"/>
          <a:stretch/>
        </p:blipFill>
        <p:spPr>
          <a:xfrm>
            <a:off x="8637797" y="1002500"/>
            <a:ext cx="2451535" cy="4696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D5F17CF-B081-403D-95A2-2C04746A83F8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703330E-99CC-4B06-B59B-6EC847E87A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82" y="6027340"/>
            <a:ext cx="525927" cy="525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AA37F1-6055-44CB-A812-619DADA95D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49" y="6035623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972D10-4EF1-4190-B4F1-C761965CC7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91" y="6041660"/>
            <a:ext cx="525927" cy="5259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ED516E-DD2E-412D-8097-FB54910FD5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D7FF74-5603-4E31-A21D-FC0A82071C88}"/>
              </a:ext>
            </a:extLst>
          </p:cNvPr>
          <p:cNvSpPr txBox="1"/>
          <p:nvPr userDrawn="1"/>
        </p:nvSpPr>
        <p:spPr>
          <a:xfrm>
            <a:off x="806336" y="2036245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Richard Fennell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2E872C-A271-4007-9D31-29C25F85AC88}"/>
              </a:ext>
            </a:extLst>
          </p:cNvPr>
          <p:cNvSpPr txBox="1"/>
          <p:nvPr userDrawn="1"/>
        </p:nvSpPr>
        <p:spPr>
          <a:xfrm>
            <a:off x="806335" y="2913777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Technology Officer (CTO)</a:t>
            </a:r>
          </a:p>
          <a:p>
            <a:pPr lvl="0"/>
            <a:r>
              <a:rPr lang="en-US" sz="3200">
                <a:latin typeface="+mj-lt"/>
              </a:rPr>
              <a:t>MVP (Developer Technologies)</a:t>
            </a:r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9FAFE-9B20-4B8E-9D89-6854279C3530}"/>
              </a:ext>
            </a:extLst>
          </p:cNvPr>
          <p:cNvSpPr txBox="1"/>
          <p:nvPr userDrawn="1"/>
        </p:nvSpPr>
        <p:spPr>
          <a:xfrm>
            <a:off x="1674709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CDB093-9B54-44E7-AF45-DE00FAB93C4B}"/>
              </a:ext>
            </a:extLst>
          </p:cNvPr>
          <p:cNvSpPr txBox="1"/>
          <p:nvPr userDrawn="1"/>
        </p:nvSpPr>
        <p:spPr>
          <a:xfrm>
            <a:off x="4356942" y="6089023"/>
            <a:ext cx="2088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RichardFennell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4608B-A82B-4D2D-82E1-33C09AA3EFF7}"/>
              </a:ext>
            </a:extLst>
          </p:cNvPr>
          <p:cNvSpPr txBox="1"/>
          <p:nvPr userDrawn="1"/>
        </p:nvSpPr>
        <p:spPr>
          <a:xfrm>
            <a:off x="7511518" y="6089023"/>
            <a:ext cx="3855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11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yan Yat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2CCB8FC-FA49-448E-AC69-61445CA794F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sk&#10;&#10;Description generated with high confidence">
            <a:extLst>
              <a:ext uri="{FF2B5EF4-FFF2-40B4-BE49-F238E27FC236}">
                <a16:creationId xmlns:a16="http://schemas.microsoft.com/office/drawing/2014/main" id="{B527D1EC-C5BC-4B40-A91E-A5512265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22"/>
          <a:stretch/>
        </p:blipFill>
        <p:spPr>
          <a:xfrm>
            <a:off x="8807591" y="1096980"/>
            <a:ext cx="2163846" cy="46018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2A8317-5E18-4A63-A08B-FD0D1FA1EDBF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3478A8B-4577-4762-B602-75C1704925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07" y="6027340"/>
            <a:ext cx="525927" cy="525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0922EB-0954-4C7A-AC92-87D2D066D5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39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24F7BD-52B4-4B81-87EC-854C8DF12DB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68" y="6041660"/>
            <a:ext cx="525927" cy="5259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4F580A-F965-49CC-93F1-7CD1DD1CFB6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4D7A62-B0D2-4FFD-AD6C-4410733170DB}"/>
              </a:ext>
            </a:extLst>
          </p:cNvPr>
          <p:cNvSpPr txBox="1"/>
          <p:nvPr userDrawn="1"/>
        </p:nvSpPr>
        <p:spPr>
          <a:xfrm>
            <a:off x="2148534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C36FAD-A427-4F71-90C2-A8E26E73421D}"/>
              </a:ext>
            </a:extLst>
          </p:cNvPr>
          <p:cNvSpPr txBox="1"/>
          <p:nvPr userDrawn="1"/>
        </p:nvSpPr>
        <p:spPr>
          <a:xfrm>
            <a:off x="4872332" y="6089023"/>
            <a:ext cx="2108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@RyanYates1990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03784-E193-42C5-957F-3541336020FE}"/>
              </a:ext>
            </a:extLst>
          </p:cNvPr>
          <p:cNvSpPr txBox="1"/>
          <p:nvPr userDrawn="1"/>
        </p:nvSpPr>
        <p:spPr>
          <a:xfrm>
            <a:off x="8018595" y="6089023"/>
            <a:ext cx="299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C33E3C-6404-4C1B-9268-878F2317345F}"/>
              </a:ext>
            </a:extLst>
          </p:cNvPr>
          <p:cNvSpPr txBox="1"/>
          <p:nvPr userDrawn="1"/>
        </p:nvSpPr>
        <p:spPr>
          <a:xfrm>
            <a:off x="806336" y="2029342"/>
            <a:ext cx="74765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Ryan Yates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6D58CE-2378-4FB8-AF6F-1A589F129BC5}"/>
              </a:ext>
            </a:extLst>
          </p:cNvPr>
          <p:cNvSpPr txBox="1"/>
          <p:nvPr userDrawn="1"/>
        </p:nvSpPr>
        <p:spPr>
          <a:xfrm>
            <a:off x="806335" y="2906874"/>
            <a:ext cx="7476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Consultant</a:t>
            </a:r>
          </a:p>
          <a:p>
            <a:pPr lvl="0"/>
            <a:r>
              <a:rPr lang="en-US" sz="3200">
                <a:latin typeface="+mj-lt"/>
              </a:rPr>
              <a:t>MVP (Cloud and </a:t>
            </a:r>
            <a:r>
              <a:rPr lang="en-US" sz="3200" err="1">
                <a:latin typeface="+mj-lt"/>
              </a:rPr>
              <a:t>Datacentre</a:t>
            </a:r>
            <a:r>
              <a:rPr lang="en-US" sz="3200">
                <a:latin typeface="+mj-lt"/>
              </a:rPr>
              <a:t> Management)</a:t>
            </a:r>
          </a:p>
        </p:txBody>
      </p:sp>
    </p:spTree>
    <p:extLst>
      <p:ext uri="{BB962C8B-B14F-4D97-AF65-F5344CB8AC3E}">
        <p14:creationId xmlns:p14="http://schemas.microsoft.com/office/powerpoint/2010/main" val="1464879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iving area with red and black furniture&#10;&#10;Description generated with high confidence">
            <a:extLst>
              <a:ext uri="{FF2B5EF4-FFF2-40B4-BE49-F238E27FC236}">
                <a16:creationId xmlns:a16="http://schemas.microsoft.com/office/drawing/2014/main" id="{4438AF8B-10E9-42CE-8669-D54C55F62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9" t="6082" r="22365"/>
          <a:stretch/>
        </p:blipFill>
        <p:spPr>
          <a:xfrm>
            <a:off x="1" y="230909"/>
            <a:ext cx="12192000" cy="64926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50FADF-19E9-4A05-89CE-2F006276AA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6987" y="962525"/>
            <a:ext cx="2164155" cy="5222471"/>
          </a:xfrm>
          <a:prstGeom prst="rect">
            <a:avLst/>
          </a:prstGeom>
        </p:spPr>
      </p:pic>
      <p:pic>
        <p:nvPicPr>
          <p:cNvPr id="28" name="Picture 27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AF05BA86-4573-4FA3-9CF0-36D79E341E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9" y="690052"/>
            <a:ext cx="2180034" cy="5494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7AF1A0-FF66-4683-8A03-25B66F75C5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2" y="962525"/>
            <a:ext cx="3367173" cy="5346048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094832-B3CC-4E3B-A1F0-11A746E0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5262531"/>
            <a:ext cx="6087979" cy="10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00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o what BM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3C46D-D61D-4546-AA24-B269743294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82959440"/>
              </p:ext>
            </p:extLst>
          </p:nvPr>
        </p:nvGraphicFramePr>
        <p:xfrm>
          <a:off x="4298366" y="1189181"/>
          <a:ext cx="3682176" cy="251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Development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– Public Sector and National Security (Winner 2015 and Finalist 2017), CityNext (Finalist 2018) and Government (Finalist 2018)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Industry Product Certification - RDL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NHS Online Licensing Project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Police Mobile Solution – tuServ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DF497-9BC7-467D-BE35-91F4B96E67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1575810"/>
              </p:ext>
            </p:extLst>
          </p:nvPr>
        </p:nvGraphicFramePr>
        <p:xfrm>
          <a:off x="4298365" y="3810827"/>
          <a:ext cx="3682176" cy="261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- Application Development (Winner 2015 and Finalist 2017) and Development Platform (Winner 2016)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Windows Insider Program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Universal Windows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Touch/Interactive Development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80E0-0A93-4794-8D1C-0084DD36F9B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1178429"/>
              </p:ext>
            </p:extLst>
          </p:nvPr>
        </p:nvGraphicFramePr>
        <p:xfrm>
          <a:off x="8087693" y="1179639"/>
          <a:ext cx="3682176" cy="25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98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 and Test in the Cloud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Developer, Training and                                                  Scrum Masters</a:t>
                      </a: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41E234-6EB3-4B1D-B6F4-00B1954E3D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43758859"/>
              </p:ext>
            </p:extLst>
          </p:nvPr>
        </p:nvGraphicFramePr>
        <p:xfrm>
          <a:off x="8087692" y="3810825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Full Fat Rescue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Project Managers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Lead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03E423-3260-4C84-9B04-C9A993E17A0C}"/>
              </a:ext>
            </a:extLst>
          </p:cNvPr>
          <p:cNvSpPr/>
          <p:nvPr userDrawn="1"/>
        </p:nvSpPr>
        <p:spPr bwMode="auto">
          <a:xfrm>
            <a:off x="8087693" y="442632"/>
            <a:ext cx="368217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Rescue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B29AF-7D35-43CF-A499-E4093AED7576}"/>
              </a:ext>
            </a:extLst>
          </p:cNvPr>
          <p:cNvSpPr/>
          <p:nvPr userDrawn="1"/>
        </p:nvSpPr>
        <p:spPr bwMode="auto">
          <a:xfrm>
            <a:off x="395785" y="450321"/>
            <a:ext cx="379971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A360-247C-4F33-B83A-87D6B11E88C3}"/>
              </a:ext>
            </a:extLst>
          </p:cNvPr>
          <p:cNvSpPr/>
          <p:nvPr userDrawn="1"/>
        </p:nvSpPr>
        <p:spPr bwMode="auto">
          <a:xfrm>
            <a:off x="4302645" y="442632"/>
            <a:ext cx="368217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Software Development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1ACB95-EBED-4AB9-AB23-940D0034F1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1917172"/>
              </p:ext>
            </p:extLst>
          </p:nvPr>
        </p:nvGraphicFramePr>
        <p:xfrm>
          <a:off x="395786" y="1189182"/>
          <a:ext cx="3799710" cy="251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 Hoc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Content and Collaboration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Participated in all 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TAPs since 2007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Office 365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B0CBA24-1227-4DC8-8C38-DFD92A5B7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772" y="356871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58D7F-397F-4230-9EEF-A44787862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75" y="36398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A9E8C2-1825-43C6-86FC-36741470E4B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29187687"/>
              </p:ext>
            </p:extLst>
          </p:nvPr>
        </p:nvGraphicFramePr>
        <p:xfrm>
          <a:off x="395785" y="3810826"/>
          <a:ext cx="3799710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Cloud Platform and Application Integration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Silver in Data Analytics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Data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5" name="Picture 14" descr="C:\Users\rik\Pictures\BizTalk_h_rgb.png">
            <a:extLst>
              <a:ext uri="{FF2B5EF4-FFF2-40B4-BE49-F238E27FC236}">
                <a16:creationId xmlns:a16="http://schemas.microsoft.com/office/drawing/2014/main" id="{B886AABA-D02B-4101-9C3F-3E01A48384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4" y="5405623"/>
            <a:ext cx="979667" cy="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A77B6-9DC4-45DD-836B-6784ECA3C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3" y="5851823"/>
            <a:ext cx="1729714" cy="424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37EB1-C2D6-453B-87D0-5A44933EBA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65" y="5967878"/>
            <a:ext cx="913820" cy="256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863506-13E8-4F16-9649-F70885063BE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95" y="5985037"/>
            <a:ext cx="2217027" cy="24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FAF3CD-0868-4391-AD9B-900ECD440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b="1751"/>
          <a:stretch/>
        </p:blipFill>
        <p:spPr>
          <a:xfrm>
            <a:off x="2210986" y="1715885"/>
            <a:ext cx="1944211" cy="1983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A8E5-00C9-40C6-B742-BAB71FF79C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b="9775"/>
          <a:stretch/>
        </p:blipFill>
        <p:spPr>
          <a:xfrm>
            <a:off x="2136284" y="4596006"/>
            <a:ext cx="2143585" cy="1828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63CE2-39D9-4A97-AC8B-0F262064335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567" y="2914400"/>
            <a:ext cx="957588" cy="657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3CCB0-DD86-41C2-991A-777883F8B925}"/>
              </a:ext>
            </a:extLst>
          </p:cNvPr>
          <p:cNvGrpSpPr/>
          <p:nvPr userDrawn="1"/>
        </p:nvGrpSpPr>
        <p:grpSpPr>
          <a:xfrm>
            <a:off x="9531789" y="1730403"/>
            <a:ext cx="2509086" cy="2024775"/>
            <a:chOff x="9434673" y="1756123"/>
            <a:chExt cx="2559398" cy="20653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F0EE97-34ED-4D2A-A278-DA8E82B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3040"/>
            <a:stretch/>
          </p:blipFill>
          <p:spPr>
            <a:xfrm>
              <a:off x="9434673" y="1756123"/>
              <a:ext cx="2559398" cy="20086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806B-0DDC-421F-9A60-57FA47AC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93959" y="3408896"/>
              <a:ext cx="560717" cy="412603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E3E4475-A340-42C5-84F1-037B52ECFA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58" y="356870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7" name="Picture 26" descr="A close up of a toy&#10;&#10;Description automatically generated">
            <a:extLst>
              <a:ext uri="{FF2B5EF4-FFF2-40B4-BE49-F238E27FC236}">
                <a16:creationId xmlns:a16="http://schemas.microsoft.com/office/drawing/2014/main" id="{B5FC1345-5822-43A0-89BE-7A421169B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62"/>
          <a:stretch/>
        </p:blipFill>
        <p:spPr>
          <a:xfrm>
            <a:off x="9859992" y="4317791"/>
            <a:ext cx="2035500" cy="209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19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we off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6DBFA2E6-82D7-4BDD-AF21-F006A4A18BC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0820303"/>
              </p:ext>
            </p:extLst>
          </p:nvPr>
        </p:nvGraphicFramePr>
        <p:xfrm>
          <a:off x="399186" y="1231033"/>
          <a:ext cx="3756012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Engagement to enable Azure DevOps processes</a:t>
                      </a:r>
                      <a:b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 initial four day fixed package including: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Scoping workshop to identify suitable POCs 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Implementation of a VSTS/ARM based                                             sample solution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Write-up including roadmap followed by a                                                         packaged POC phase.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15BA6B89-4525-4E08-8CB4-D3DACC6124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2406597"/>
              </p:ext>
            </p:extLst>
          </p:nvPr>
        </p:nvGraphicFramePr>
        <p:xfrm>
          <a:off x="4261701" y="1231399"/>
          <a:ext cx="3693861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Helps a company from on-premised TFS to Azure DevOps using the database migration tools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packaged engagement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Pre-Sales Architecture (e.g., Workshop)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Proof of Concept / Pilot (Dry-run)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Deployment into Production  (Live migrations)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Post Migration engagement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FD7B8C46-8EC4-4635-822A-7D4FA80B5D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50892076"/>
              </p:ext>
            </p:extLst>
          </p:nvPr>
        </p:nvGraphicFramePr>
        <p:xfrm>
          <a:off x="8083412" y="1231033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General development related consultancy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Consultancy is offered in many areas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ALM/Azure DevOps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Secure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Architectural Design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.NET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BizTalk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BOTs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HoloLens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SurfaceHub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…..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8" name="Picture 57">
            <a:extLst>
              <a:ext uri="{FF2B5EF4-FFF2-40B4-BE49-F238E27FC236}">
                <a16:creationId xmlns:a16="http://schemas.microsoft.com/office/drawing/2014/main" id="{6FD07FE6-966C-49A5-9F2E-1B1D67F1B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7603"/>
          <a:stretch/>
        </p:blipFill>
        <p:spPr>
          <a:xfrm>
            <a:off x="1115779" y="3657471"/>
            <a:ext cx="3528377" cy="27251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4C1F098-3835-4A40-906A-1A27C6B9F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7"/>
          <a:stretch/>
        </p:blipFill>
        <p:spPr>
          <a:xfrm>
            <a:off x="9484823" y="3666845"/>
            <a:ext cx="2164222" cy="271581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F64F800-7608-48E9-9D84-3A42DFECE5C9}"/>
              </a:ext>
            </a:extLst>
          </p:cNvPr>
          <p:cNvSpPr/>
          <p:nvPr userDrawn="1"/>
        </p:nvSpPr>
        <p:spPr bwMode="auto">
          <a:xfrm>
            <a:off x="8083412" y="484485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Bespoke Consultancy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370DBEB-C932-4B27-AC40-63627338774E}"/>
              </a:ext>
            </a:extLst>
          </p:cNvPr>
          <p:cNvSpPr/>
          <p:nvPr userDrawn="1"/>
        </p:nvSpPr>
        <p:spPr bwMode="auto">
          <a:xfrm>
            <a:off x="395784" y="491973"/>
            <a:ext cx="3756012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 Kickstart Package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595190-1640-464E-89A9-872A96A0FA87}"/>
              </a:ext>
            </a:extLst>
          </p:cNvPr>
          <p:cNvSpPr/>
          <p:nvPr userDrawn="1"/>
        </p:nvSpPr>
        <p:spPr bwMode="auto">
          <a:xfrm>
            <a:off x="4261701" y="484485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lvl="0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 to Azure DevOps Migration</a:t>
            </a:r>
          </a:p>
        </p:txBody>
      </p:sp>
    </p:spTree>
    <p:extLst>
      <p:ext uri="{BB962C8B-B14F-4D97-AF65-F5344CB8AC3E}">
        <p14:creationId xmlns:p14="http://schemas.microsoft.com/office/powerpoint/2010/main" val="35932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o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0C530E0-0B0E-481E-AAFB-BA56FA9F03D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drawing, shirt&#10;&#10;Description automatically generated">
            <a:extLst>
              <a:ext uri="{FF2B5EF4-FFF2-40B4-BE49-F238E27FC236}">
                <a16:creationId xmlns:a16="http://schemas.microsoft.com/office/drawing/2014/main" id="{C18C0D4E-6784-4D21-9476-16D8F447A9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77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F8B8C4E-5E0E-4948-ADA0-D4B995E8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7E55E98-F838-49A5-84C6-A83C031232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7296821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B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599EA-4016-4647-93CB-F5F7AB4F7A8D}"/>
              </a:ext>
            </a:extLst>
          </p:cNvPr>
          <p:cNvSpPr/>
          <p:nvPr userDrawn="1"/>
        </p:nvSpPr>
        <p:spPr bwMode="auto">
          <a:xfrm>
            <a:off x="8083412" y="47687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tuServ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B299-05F9-4FC0-9420-53B1FA9ED244}"/>
              </a:ext>
            </a:extLst>
          </p:cNvPr>
          <p:cNvSpPr/>
          <p:nvPr userDrawn="1"/>
        </p:nvSpPr>
        <p:spPr bwMode="auto">
          <a:xfrm>
            <a:off x="400665" y="484566"/>
            <a:ext cx="3739466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Innovation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43733-C632-4657-8331-DDF7EC14CE6D}"/>
              </a:ext>
            </a:extLst>
          </p:cNvPr>
          <p:cNvSpPr/>
          <p:nvPr userDrawn="1"/>
        </p:nvSpPr>
        <p:spPr bwMode="auto">
          <a:xfrm>
            <a:off x="4245156" y="476877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Core Enterprise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860E6-912E-47E9-8DF7-F15B6CB2C59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2257038"/>
              </p:ext>
            </p:extLst>
          </p:nvPr>
        </p:nvGraphicFramePr>
        <p:xfrm>
          <a:off x="395785" y="1237440"/>
          <a:ext cx="3739466" cy="514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94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43656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Mobile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Microsoft DX Eco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System Insider Program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Universal Windows Platform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HoloLens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Innovate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8-84 inch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Candy – Information Radiators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Enterprise Insight with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Wearable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05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3C4B8E-B4D3-4D02-A95F-3AC5ED7728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7" y="5759760"/>
            <a:ext cx="3012167" cy="3313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461429-64DE-4B42-95E0-42F9EDEAAD7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52356585"/>
              </p:ext>
            </p:extLst>
          </p:nvPr>
        </p:nvGraphicFramePr>
        <p:xfrm>
          <a:off x="4245156" y="1227592"/>
          <a:ext cx="3693861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Imagine a Better Enterprise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Reimagine your requirements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Articulate your needs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LoB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applications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Fully integrated architected solutions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Holistic view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Minimising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cost and delivery time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Increase efficiency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0D147E-7F18-4E70-ACCF-A8EAFCB55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9"/>
          <a:stretch/>
        </p:blipFill>
        <p:spPr>
          <a:xfrm>
            <a:off x="4528967" y="3977113"/>
            <a:ext cx="3126238" cy="118404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939446-835D-4DAC-9B39-D6E07092CE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70130830"/>
              </p:ext>
            </p:extLst>
          </p:nvPr>
        </p:nvGraphicFramePr>
        <p:xfrm>
          <a:off x="8083412" y="1222663"/>
          <a:ext cx="3686456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sz="1400" b="1" kern="12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Policing</a:t>
                      </a:r>
                      <a:endParaRPr lang="en-US" sz="14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Designed with Operational Police officers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Uses technology that is familiar to staff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 time information access and collaboration.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Secure evidentiary correct data store.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 Accountability and audit trail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saving and increased efficiency</a:t>
                      </a: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throughout the organisation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Mobility / field worker solutions</a:t>
                      </a:r>
                      <a:endParaRPr 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1AA7F3-BB5C-4C5D-BDB4-8C731FA589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015" y="5309078"/>
            <a:ext cx="2381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43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S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544C302-F4B2-4359-BCE1-DC9A895BB1C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32867392"/>
              </p:ext>
            </p:extLst>
          </p:nvPr>
        </p:nvGraphicFramePr>
        <p:xfrm>
          <a:off x="4261701" y="520997"/>
          <a:ext cx="3693861" cy="590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66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6BBF63F-0504-40B5-9296-EFB5816E954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90077851"/>
              </p:ext>
            </p:extLst>
          </p:nvPr>
        </p:nvGraphicFramePr>
        <p:xfrm>
          <a:off x="399186" y="520998"/>
          <a:ext cx="3756012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1DF3DD5-8274-4ADF-95FE-94545E92DC2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21582882"/>
              </p:ext>
            </p:extLst>
          </p:nvPr>
        </p:nvGraphicFramePr>
        <p:xfrm>
          <a:off x="8083412" y="1267545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FA0DC68C-90C8-4521-92FC-0D7DD7B036AB}"/>
              </a:ext>
            </a:extLst>
          </p:cNvPr>
          <p:cNvSpPr/>
          <p:nvPr userDrawn="1"/>
        </p:nvSpPr>
        <p:spPr bwMode="auto">
          <a:xfrm>
            <a:off x="8083412" y="52099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Developer Technologies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D9B1A5-7090-4595-9969-9495055E6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102" y="5095151"/>
            <a:ext cx="1264342" cy="770458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A558CCDA-4B6C-4D35-A35C-FF7B04032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4" b="20394"/>
          <a:stretch/>
        </p:blipFill>
        <p:spPr bwMode="auto">
          <a:xfrm>
            <a:off x="8425255" y="5222691"/>
            <a:ext cx="1276846" cy="512378"/>
          </a:xfrm>
          <a:prstGeom prst="rect">
            <a:avLst/>
          </a:prstGeom>
          <a:noFill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831C8A-44CF-42FB-BC77-410AA68D8A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795" y="1395929"/>
            <a:ext cx="1943504" cy="5029842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58BEAA-DDBF-4328-8939-41E8A2F0776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62868184"/>
              </p:ext>
            </p:extLst>
          </p:nvPr>
        </p:nvGraphicFramePr>
        <p:xfrm>
          <a:off x="8076008" y="4749598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988BFB20-00AB-4D77-8F8B-B13DF0A295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95" y="5208326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BE2F1C0-01AE-46C8-8397-D55F74257EDF}"/>
              </a:ext>
            </a:extLst>
          </p:cNvPr>
          <p:cNvSpPr/>
          <p:nvPr userDrawn="1"/>
        </p:nvSpPr>
        <p:spPr>
          <a:xfrm>
            <a:off x="8145628" y="4827196"/>
            <a:ext cx="315733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Richard Fennell</a:t>
            </a:r>
          </a:p>
          <a:p>
            <a:pPr algn="l"/>
            <a:r>
              <a:rPr lang="en-GB" sz="1600">
                <a:solidFill>
                  <a:schemeClr val="bg1"/>
                </a:solidFill>
                <a:latin typeface="+mj-lt"/>
              </a:rPr>
              <a:t>Chief Technology Officer</a:t>
            </a:r>
          </a:p>
          <a:p>
            <a:pPr algn="l"/>
            <a:r>
              <a:rPr lang="en-GB" sz="1600">
                <a:solidFill>
                  <a:schemeClr val="bg1"/>
                </a:solidFill>
              </a:rPr>
              <a:t>BSc (Hons) FBCS CITP CEng</a:t>
            </a:r>
            <a:endParaRPr lang="en-GB" sz="160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7AA789-92BB-4995-B7B8-94E212112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7"/>
          <a:stretch/>
        </p:blipFill>
        <p:spPr>
          <a:xfrm>
            <a:off x="940495" y="1462585"/>
            <a:ext cx="2669232" cy="48655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963D086-D412-4A5F-8F7A-C05CE4D8765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91" y="1309239"/>
            <a:ext cx="3069877" cy="5018891"/>
          </a:xfrm>
          <a:prstGeom prst="rect">
            <a:avLst/>
          </a:prstGeom>
        </p:spPr>
      </p:pic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FE1A355-F835-47AF-B30A-46D78C0418F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66712565"/>
              </p:ext>
            </p:extLst>
          </p:nvPr>
        </p:nvGraphicFramePr>
        <p:xfrm>
          <a:off x="4259156" y="4749598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05879351-EEED-47F7-9C8C-25AC260951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24" y="5208327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C2355E1-CFE9-441A-9B64-72712F6BF7A8}"/>
              </a:ext>
            </a:extLst>
          </p:cNvPr>
          <p:cNvSpPr/>
          <p:nvPr userDrawn="1"/>
        </p:nvSpPr>
        <p:spPr>
          <a:xfrm>
            <a:off x="4323773" y="4827196"/>
            <a:ext cx="3636647" cy="96135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Robert Hogg</a:t>
            </a:r>
          </a:p>
          <a:p>
            <a:pPr algn="l"/>
            <a:r>
              <a:rPr lang="en-GB" sz="1600">
                <a:solidFill>
                  <a:schemeClr val="bg1"/>
                </a:solidFill>
                <a:latin typeface="+mj-lt"/>
              </a:rPr>
              <a:t>Chief Executive Officer</a:t>
            </a:r>
          </a:p>
          <a:p>
            <a:pPr algn="l"/>
            <a:endParaRPr lang="en-GB" sz="333">
              <a:solidFill>
                <a:schemeClr val="bg1"/>
              </a:solidFill>
            </a:endParaRPr>
          </a:p>
          <a:p>
            <a:pPr algn="l"/>
            <a:r>
              <a:rPr lang="en-GB" sz="1600">
                <a:solidFill>
                  <a:schemeClr val="bg1"/>
                </a:solidFill>
              </a:rPr>
              <a:t>BSc (Hons) FBCS CITP CEng</a:t>
            </a:r>
            <a:endParaRPr lang="en-GB" sz="160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822EA0FA-69AA-4BEE-AC66-392B6CB482A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85677140"/>
              </p:ext>
            </p:extLst>
          </p:nvPr>
        </p:nvGraphicFramePr>
        <p:xfrm>
          <a:off x="397105" y="4749598"/>
          <a:ext cx="3756012" cy="167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766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7E7FDE63-09A5-49C5-9033-FDAB4C653A04}"/>
              </a:ext>
            </a:extLst>
          </p:cNvPr>
          <p:cNvSpPr/>
          <p:nvPr userDrawn="1"/>
        </p:nvSpPr>
        <p:spPr>
          <a:xfrm>
            <a:off x="479280" y="4823311"/>
            <a:ext cx="333349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Rik Hepworth</a:t>
            </a:r>
          </a:p>
          <a:p>
            <a:pPr algn="l"/>
            <a:r>
              <a:rPr lang="en-GB" sz="1600">
                <a:solidFill>
                  <a:schemeClr val="bg1"/>
                </a:solidFill>
                <a:latin typeface="+mj-lt"/>
              </a:rPr>
              <a:t>Chief Consultancy Officer</a:t>
            </a:r>
          </a:p>
          <a:p>
            <a:pPr algn="l"/>
            <a:r>
              <a:rPr lang="en-GB" sz="1600">
                <a:solidFill>
                  <a:schemeClr val="bg1"/>
                </a:solidFill>
              </a:rPr>
              <a:t>BSc (Hons) MBCS CITP</a:t>
            </a:r>
            <a:endParaRPr lang="en-GB" sz="160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A82BB83-72BA-4697-8A8D-0A5B26973A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10" y="5219498"/>
            <a:ext cx="690231" cy="10761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42C9C67-7D5A-4F02-80B4-0B714D2B1112}"/>
              </a:ext>
            </a:extLst>
          </p:cNvPr>
          <p:cNvSpPr/>
          <p:nvPr userDrawn="1"/>
        </p:nvSpPr>
        <p:spPr bwMode="auto">
          <a:xfrm>
            <a:off x="4273964" y="520997"/>
            <a:ext cx="368645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9FE122-F0DA-401C-BD7A-D092C6C6D552}"/>
              </a:ext>
            </a:extLst>
          </p:cNvPr>
          <p:cNvSpPr/>
          <p:nvPr userDrawn="1"/>
        </p:nvSpPr>
        <p:spPr bwMode="auto">
          <a:xfrm>
            <a:off x="394328" y="520997"/>
            <a:ext cx="3746927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E6AF4C-5955-409C-87FE-83358161E04A}"/>
              </a:ext>
            </a:extLst>
          </p:cNvPr>
          <p:cNvSpPr/>
          <p:nvPr userDrawn="1"/>
        </p:nvSpPr>
        <p:spPr>
          <a:xfrm>
            <a:off x="4295744" y="5746135"/>
            <a:ext cx="3333492" cy="602347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Regional Director</a:t>
            </a:r>
          </a:p>
          <a:p>
            <a:pPr algn="l"/>
            <a:r>
              <a:rPr lang="en-GB" sz="16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968B200-CE8B-46AA-99EB-A2CED1EEE9EB}"/>
              </a:ext>
            </a:extLst>
          </p:cNvPr>
          <p:cNvSpPr/>
          <p:nvPr userDrawn="1"/>
        </p:nvSpPr>
        <p:spPr>
          <a:xfrm>
            <a:off x="8145628" y="5746135"/>
            <a:ext cx="3333492" cy="35612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</p:spTree>
    <p:extLst>
      <p:ext uri="{BB962C8B-B14F-4D97-AF65-F5344CB8AC3E}">
        <p14:creationId xmlns:p14="http://schemas.microsoft.com/office/powerpoint/2010/main" val="2390890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544C302-F4B2-4359-BCE1-DC9A895BB1C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08305249"/>
              </p:ext>
            </p:extLst>
          </p:nvPr>
        </p:nvGraphicFramePr>
        <p:xfrm>
          <a:off x="4261701" y="520997"/>
          <a:ext cx="3693861" cy="590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66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6BBF63F-0504-40B5-9296-EFB5816E954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5060636"/>
              </p:ext>
            </p:extLst>
          </p:nvPr>
        </p:nvGraphicFramePr>
        <p:xfrm>
          <a:off x="399186" y="520998"/>
          <a:ext cx="3756012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1DF3DD5-8274-4ADF-95FE-94545E92DC2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02920546"/>
              </p:ext>
            </p:extLst>
          </p:nvPr>
        </p:nvGraphicFramePr>
        <p:xfrm>
          <a:off x="8083412" y="1267545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FA0DC68C-90C8-4521-92FC-0D7DD7B036AB}"/>
              </a:ext>
            </a:extLst>
          </p:cNvPr>
          <p:cNvSpPr/>
          <p:nvPr userDrawn="1"/>
        </p:nvSpPr>
        <p:spPr bwMode="auto">
          <a:xfrm>
            <a:off x="8083412" y="52099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D9B1A5-7090-4595-9969-9495055E6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102" y="5095151"/>
            <a:ext cx="1264342" cy="770458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A558CCDA-4B6C-4D35-A35C-FF7B04032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4" b="20394"/>
          <a:stretch/>
        </p:blipFill>
        <p:spPr bwMode="auto">
          <a:xfrm>
            <a:off x="8425255" y="5222691"/>
            <a:ext cx="1276846" cy="512378"/>
          </a:xfrm>
          <a:prstGeom prst="rect">
            <a:avLst/>
          </a:prstGeom>
          <a:noFill/>
        </p:spPr>
      </p:pic>
      <p:pic>
        <p:nvPicPr>
          <p:cNvPr id="28" name="Picture 27" descr="A close up of a mask&#10;&#10;Description generated with high confidence">
            <a:extLst>
              <a:ext uri="{FF2B5EF4-FFF2-40B4-BE49-F238E27FC236}">
                <a16:creationId xmlns:a16="http://schemas.microsoft.com/office/drawing/2014/main" id="{3A935109-6F30-4DC4-B982-F05935CE0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5"/>
          <a:stretch/>
        </p:blipFill>
        <p:spPr>
          <a:xfrm>
            <a:off x="8972561" y="1467129"/>
            <a:ext cx="1946546" cy="4338426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58BEAA-DDBF-4328-8939-41E8A2F0776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57008147"/>
              </p:ext>
            </p:extLst>
          </p:nvPr>
        </p:nvGraphicFramePr>
        <p:xfrm>
          <a:off x="8076008" y="4749598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988BFB20-00AB-4D77-8F8B-B13DF0A295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95" y="5208326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BE2F1C0-01AE-46C8-8397-D55F74257EDF}"/>
              </a:ext>
            </a:extLst>
          </p:cNvPr>
          <p:cNvSpPr/>
          <p:nvPr userDrawn="1"/>
        </p:nvSpPr>
        <p:spPr>
          <a:xfrm>
            <a:off x="8145628" y="4827196"/>
            <a:ext cx="315733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Ryan Yates</a:t>
            </a:r>
          </a:p>
          <a:p>
            <a:pPr algn="l"/>
            <a:r>
              <a: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Consultant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MBCS</a:t>
            </a:r>
            <a:endParaRPr lang="en-GB" sz="12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C62217B-1C02-432A-8FDC-BCCE30A91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18489"/>
          <a:stretch/>
        </p:blipFill>
        <p:spPr>
          <a:xfrm>
            <a:off x="5180312" y="1396237"/>
            <a:ext cx="1802684" cy="4445452"/>
          </a:xfrm>
          <a:prstGeom prst="rect">
            <a:avLst/>
          </a:prstGeom>
        </p:spPr>
      </p:pic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FE1A355-F835-47AF-B30A-46D78C0418F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04636552"/>
              </p:ext>
            </p:extLst>
          </p:nvPr>
        </p:nvGraphicFramePr>
        <p:xfrm>
          <a:off x="4259156" y="4749598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05879351-EEED-47F7-9C8C-25AC260951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24" y="5208327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C2355E1-CFE9-441A-9B64-72712F6BF7A8}"/>
              </a:ext>
            </a:extLst>
          </p:cNvPr>
          <p:cNvSpPr/>
          <p:nvPr userDrawn="1"/>
        </p:nvSpPr>
        <p:spPr>
          <a:xfrm>
            <a:off x="4323773" y="4827196"/>
            <a:ext cx="3636647" cy="971679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James Croft</a:t>
            </a:r>
          </a:p>
          <a:p>
            <a:pPr algn="l"/>
            <a:r>
              <a: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Technical Lead – </a:t>
            </a:r>
            <a:r>
              <a:rPr lang="en-GB" sz="1600" kern="1200" dirty="0" err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tuServ</a:t>
            </a:r>
            <a:r>
              <a: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UX</a:t>
            </a:r>
            <a:r>
              <a:rPr lang="en-GB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A181EEF-E46A-4A12-9D41-E8C29B7F82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943098" y="1037257"/>
            <a:ext cx="2618524" cy="5562853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822EA0FA-69AA-4BEE-AC66-392B6CB482A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92247500"/>
              </p:ext>
            </p:extLst>
          </p:nvPr>
        </p:nvGraphicFramePr>
        <p:xfrm>
          <a:off x="397105" y="4749598"/>
          <a:ext cx="3756012" cy="167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766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7E7FDE63-09A5-49C5-9033-FDAB4C653A04}"/>
              </a:ext>
            </a:extLst>
          </p:cNvPr>
          <p:cNvSpPr/>
          <p:nvPr userDrawn="1"/>
        </p:nvSpPr>
        <p:spPr>
          <a:xfrm>
            <a:off x="479280" y="4823311"/>
            <a:ext cx="3333492" cy="1156345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Andy Dawson</a:t>
            </a:r>
          </a:p>
          <a:p>
            <a:pPr algn="l"/>
            <a:r>
              <a: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Chief Information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PhD BEng (Hons)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CEng </a:t>
            </a:r>
            <a:r>
              <a:rPr lang="en-GB" sz="1600" dirty="0" err="1">
                <a:solidFill>
                  <a:schemeClr val="bg1"/>
                </a:solidFill>
              </a:rPr>
              <a:t>MIMechE</a:t>
            </a:r>
            <a:r>
              <a:rPr lang="en-GB" sz="1600" dirty="0">
                <a:solidFill>
                  <a:schemeClr val="bg1"/>
                </a:solidFill>
              </a:rPr>
              <a:t> MCTS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A82BB83-72BA-4697-8A8D-0A5B26973A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10" y="5219498"/>
            <a:ext cx="690231" cy="10761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42C9C67-7D5A-4F02-80B4-0B714D2B1112}"/>
              </a:ext>
            </a:extLst>
          </p:cNvPr>
          <p:cNvSpPr/>
          <p:nvPr userDrawn="1"/>
        </p:nvSpPr>
        <p:spPr bwMode="auto">
          <a:xfrm>
            <a:off x="4273964" y="520997"/>
            <a:ext cx="368645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Windows Development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9FE122-F0DA-401C-BD7A-D092C6C6D552}"/>
              </a:ext>
            </a:extLst>
          </p:cNvPr>
          <p:cNvSpPr/>
          <p:nvPr userDrawn="1"/>
        </p:nvSpPr>
        <p:spPr bwMode="auto">
          <a:xfrm>
            <a:off x="394328" y="520997"/>
            <a:ext cx="3746927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Office Apps and Services</a:t>
            </a:r>
          </a:p>
        </p:txBody>
      </p:sp>
    </p:spTree>
    <p:extLst>
      <p:ext uri="{BB962C8B-B14F-4D97-AF65-F5344CB8AC3E}">
        <p14:creationId xmlns:p14="http://schemas.microsoft.com/office/powerpoint/2010/main" val="359466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927B104F-2CCA-4851-9DA2-1191CED8F2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98609013"/>
              </p:ext>
            </p:extLst>
          </p:nvPr>
        </p:nvGraphicFramePr>
        <p:xfrm>
          <a:off x="8147864" y="4368684"/>
          <a:ext cx="3945008" cy="2081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1777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824B60D-3090-4B59-9EA4-5315804D925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139188"/>
              </p:ext>
            </p:extLst>
          </p:nvPr>
        </p:nvGraphicFramePr>
        <p:xfrm>
          <a:off x="103386" y="4361726"/>
          <a:ext cx="3929366" cy="2088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873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E9159C34-81B7-411A-AD89-C834C98A013A}"/>
              </a:ext>
            </a:extLst>
          </p:cNvPr>
          <p:cNvSpPr/>
          <p:nvPr userDrawn="1"/>
        </p:nvSpPr>
        <p:spPr bwMode="auto">
          <a:xfrm>
            <a:off x="8155005" y="3958033"/>
            <a:ext cx="3929366" cy="3990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46DD6372-6C0F-4FEC-AEB2-72E69B8F419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82921216"/>
              </p:ext>
            </p:extLst>
          </p:nvPr>
        </p:nvGraphicFramePr>
        <p:xfrm>
          <a:off x="83398" y="795596"/>
          <a:ext cx="3953218" cy="3085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21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08578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0E9299FE-CAA6-41B7-B62F-71B2B9DE495E}"/>
              </a:ext>
            </a:extLst>
          </p:cNvPr>
          <p:cNvSpPr/>
          <p:nvPr userDrawn="1"/>
        </p:nvSpPr>
        <p:spPr bwMode="auto">
          <a:xfrm>
            <a:off x="83398" y="407072"/>
            <a:ext cx="3957113" cy="399082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A9DC682C-537E-437B-A7CB-54E2875CF3B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6436225"/>
              </p:ext>
            </p:extLst>
          </p:nvPr>
        </p:nvGraphicFramePr>
        <p:xfrm>
          <a:off x="8163638" y="779048"/>
          <a:ext cx="3929366" cy="310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10233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7054C5F-FB6B-4074-8062-A549A7E4631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0467518"/>
              </p:ext>
            </p:extLst>
          </p:nvPr>
        </p:nvGraphicFramePr>
        <p:xfrm>
          <a:off x="4117599" y="4009061"/>
          <a:ext cx="3946240" cy="244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24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44765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674F256F-9672-456A-AAEA-82EF2C87EE85}"/>
              </a:ext>
            </a:extLst>
          </p:cNvPr>
          <p:cNvSpPr/>
          <p:nvPr userDrawn="1"/>
        </p:nvSpPr>
        <p:spPr bwMode="auto">
          <a:xfrm>
            <a:off x="4128521" y="406746"/>
            <a:ext cx="3945009" cy="39908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5FB64A-0171-43FE-81BB-DD6C06761040}"/>
              </a:ext>
            </a:extLst>
          </p:cNvPr>
          <p:cNvSpPr/>
          <p:nvPr userDrawn="1"/>
        </p:nvSpPr>
        <p:spPr bwMode="auto">
          <a:xfrm>
            <a:off x="8150386" y="406746"/>
            <a:ext cx="3945008" cy="399082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SharePoint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7F026490-F772-4A60-A71C-8E849641B5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88836632"/>
              </p:ext>
            </p:extLst>
          </p:nvPr>
        </p:nvGraphicFramePr>
        <p:xfrm>
          <a:off x="4125788" y="805826"/>
          <a:ext cx="3945009" cy="2743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74318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64B27453-E636-4E56-B9F2-5C9D6AEA1E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5" b="96386" l="7616" r="94040">
                        <a14:foregroundMark x1="59272" y1="7530" x2="59272" y2="7530"/>
                        <a14:foregroundMark x1="49338" y1="1807" x2="49338" y2="1807"/>
                        <a14:foregroundMark x1="7947" y1="58133" x2="7947" y2="58133"/>
                        <a14:foregroundMark x1="50662" y1="96386" x2="50662" y2="96386"/>
                        <a14:foregroundMark x1="90066" y1="56928" x2="90066" y2="56928"/>
                        <a14:foregroundMark x1="94040" y1="56627" x2="94040" y2="56627"/>
                        <a14:foregroundMark x1="56954" y1="54217" x2="56954" y2="54217"/>
                        <a14:foregroundMark x1="56954" y1="52108" x2="56954" y2="52108"/>
                        <a14:foregroundMark x1="50662" y1="75000" x2="50662" y2="75000"/>
                        <a14:foregroundMark x1="51656" y1="74096" x2="51656" y2="74096"/>
                        <a14:foregroundMark x1="52318" y1="74096" x2="52318" y2="74096"/>
                        <a14:foregroundMark x1="55298" y1="74398" x2="55298" y2="74398"/>
                        <a14:foregroundMark x1="49338" y1="74096" x2="49338" y2="74096"/>
                        <a14:foregroundMark x1="51325" y1="74096" x2="51325" y2="74096"/>
                        <a14:foregroundMark x1="52318" y1="73795" x2="52318" y2="73795"/>
                        <a14:foregroundMark x1="52318" y1="73193" x2="52318" y2="73193"/>
                        <a14:foregroundMark x1="51325" y1="74398" x2="51325" y2="74398"/>
                        <a14:foregroundMark x1="51987" y1="73494" x2="51987" y2="73494"/>
                        <a14:foregroundMark x1="51987" y1="73494" x2="51987" y2="73494"/>
                        <a14:foregroundMark x1="51987" y1="73795" x2="51987" y2="73795"/>
                        <a14:foregroundMark x1="49338" y1="75000" x2="49338" y2="75000"/>
                        <a14:foregroundMark x1="50000" y1="74398" x2="50000" y2="74398"/>
                        <a14:foregroundMark x1="50000" y1="74398" x2="50000" y2="74398"/>
                        <a14:foregroundMark x1="51325" y1="73795" x2="51325" y2="73795"/>
                        <a14:foregroundMark x1="53974" y1="73795" x2="47351" y2="73494"/>
                        <a14:foregroundMark x1="47351" y1="73193" x2="56954" y2="75904"/>
                        <a14:foregroundMark x1="57947" y1="70181" x2="36093" y2="61747"/>
                        <a14:foregroundMark x1="51656" y1="62651" x2="48675" y2="45482"/>
                        <a14:foregroundMark x1="56954" y1="64157" x2="52649" y2="66566"/>
                        <a14:foregroundMark x1="60265" y1="65964" x2="62252" y2="61747"/>
                        <a14:foregroundMark x1="59272" y1="64458" x2="65563" y2="64458"/>
                        <a14:foregroundMark x1="39404" y1="15663" x2="39735" y2="12952"/>
                        <a14:foregroundMark x1="52318" y1="11145" x2="62252" y2="12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68" y="4104256"/>
            <a:ext cx="963168" cy="105895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C083FC6-9DFD-4FF8-926B-DC3B024B5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91" y="3310766"/>
            <a:ext cx="1791324" cy="4478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256BED3-E066-4176-9D16-315FC49867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6" b="32124"/>
          <a:stretch/>
        </p:blipFill>
        <p:spPr>
          <a:xfrm>
            <a:off x="5615802" y="5931392"/>
            <a:ext cx="2328983" cy="40640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CC93C7C-2C52-4F64-BBCC-EF75D18913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88" y="931051"/>
            <a:ext cx="1975047" cy="48702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49DFB84-4F1E-4F66-812C-0C684A725B1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338" y="4452858"/>
            <a:ext cx="1461035" cy="27741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75F094-665D-4A24-97F5-F60357A705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85" b="97521" l="3118" r="98801">
                        <a14:foregroundMark x1="56835" y1="48760" x2="56835" y2="48760"/>
                        <a14:foregroundMark x1="70024" y1="39669" x2="70024" y2="39669"/>
                        <a14:foregroundMark x1="85372" y1="48760" x2="85372" y2="48760"/>
                        <a14:foregroundMark x1="94005" y1="64463" x2="94005" y2="64463"/>
                        <a14:foregroundMark x1="98801" y1="74380" x2="98801" y2="74380"/>
                        <a14:foregroundMark x1="14149" y1="69421" x2="14149" y2="69421"/>
                        <a14:foregroundMark x1="3597" y1="62810" x2="3597" y2="62810"/>
                        <a14:foregroundMark x1="5516" y1="53719" x2="5516" y2="53719"/>
                        <a14:foregroundMark x1="23261" y1="23140" x2="23261" y2="23140"/>
                        <a14:foregroundMark x1="23981" y1="24793" x2="23981" y2="24793"/>
                        <a14:foregroundMark x1="25899" y1="26446" x2="25899" y2="26446"/>
                        <a14:foregroundMark x1="26619" y1="30579" x2="26619" y2="30579"/>
                        <a14:foregroundMark x1="27338" y1="34711" x2="27338" y2="34711"/>
                        <a14:foregroundMark x1="27578" y1="38843" x2="27578" y2="38843"/>
                        <a14:foregroundMark x1="27818" y1="30579" x2="27818" y2="30579"/>
                        <a14:foregroundMark x1="27818" y1="21488" x2="27818" y2="21488"/>
                        <a14:foregroundMark x1="28537" y1="15702" x2="28537" y2="15702"/>
                        <a14:foregroundMark x1="28297" y1="23140" x2="28297" y2="23140"/>
                        <a14:foregroundMark x1="28297" y1="28099" x2="28297" y2="28099"/>
                        <a14:foregroundMark x1="29257" y1="10744" x2="29257" y2="10744"/>
                        <a14:foregroundMark x1="30695" y1="9091" x2="30695" y2="9091"/>
                        <a14:foregroundMark x1="31894" y1="9091" x2="31894" y2="9091"/>
                        <a14:foregroundMark x1="32614" y1="9091" x2="32614" y2="9091"/>
                        <a14:foregroundMark x1="33813" y1="56198" x2="33813" y2="56198"/>
                        <a14:foregroundMark x1="31894" y1="56198" x2="31894" y2="56198"/>
                        <a14:foregroundMark x1="28777" y1="56198" x2="28777" y2="56198"/>
                        <a14:foregroundMark x1="27098" y1="57851" x2="27098" y2="57851"/>
                        <a14:foregroundMark x1="23981" y1="62810" x2="23981" y2="62810"/>
                        <a14:foregroundMark x1="27818" y1="49587" x2="27818" y2="49587"/>
                        <a14:foregroundMark x1="21823" y1="47934" x2="21823" y2="47934"/>
                        <a14:foregroundMark x1="21823" y1="47107" x2="21823" y2="47107"/>
                        <a14:foregroundMark x1="17986" y1="64463" x2="17986" y2="64463"/>
                        <a14:foregroundMark x1="15588" y1="85950" x2="15588" y2="85950"/>
                        <a14:foregroundMark x1="16547" y1="92562" x2="16547" y2="92562"/>
                        <a14:foregroundMark x1="17746" y1="96694" x2="17746" y2="96694"/>
                        <a14:foregroundMark x1="18945" y1="97521" x2="18945" y2="97521"/>
                        <a14:foregroundMark x1="19664" y1="84298" x2="19664" y2="84298"/>
                        <a14:foregroundMark x1="22782" y1="76860" x2="22782" y2="76860"/>
                        <a14:foregroundMark x1="22542" y1="72727" x2="22542" y2="72727"/>
                        <a14:foregroundMark x1="22062" y1="68595" x2="22062" y2="68595"/>
                        <a14:foregroundMark x1="23022" y1="82645" x2="23022" y2="82645"/>
                        <a14:foregroundMark x1="23022" y1="88430" x2="23022" y2="88430"/>
                        <a14:foregroundMark x1="23022" y1="92562" x2="23022" y2="92562"/>
                        <a14:foregroundMark x1="23261" y1="85950" x2="23261" y2="85950"/>
                        <a14:foregroundMark x1="19664" y1="42149" x2="19664" y2="42149"/>
                        <a14:foregroundMark x1="19664" y1="31405" x2="19664" y2="31405"/>
                        <a14:foregroundMark x1="21343" y1="28099" x2="21343" y2="28099"/>
                        <a14:foregroundMark x1="20144" y1="25620" x2="20144" y2="25620"/>
                        <a14:foregroundMark x1="22062" y1="10744" x2="22062" y2="10744"/>
                        <a14:foregroundMark x1="23741" y1="9091" x2="23741" y2="9091"/>
                        <a14:foregroundMark x1="25180" y1="7438" x2="25180" y2="7438"/>
                        <a14:foregroundMark x1="26139" y1="7438" x2="26139" y2="7438"/>
                        <a14:foregroundMark x1="27818" y1="7438" x2="27818" y2="7438"/>
                        <a14:foregroundMark x1="29257" y1="5785" x2="29257" y2="5785"/>
                        <a14:foregroundMark x1="18465" y1="9917" x2="18465" y2="9917"/>
                        <a14:foregroundMark x1="17746" y1="17355" x2="17746" y2="17355"/>
                        <a14:foregroundMark x1="19185" y1="5785" x2="19185" y2="5785"/>
                        <a14:foregroundMark x1="17746" y1="19008" x2="17746" y2="19008"/>
                        <a14:foregroundMark x1="17746" y1="21488" x2="17746" y2="21488"/>
                        <a14:foregroundMark x1="12950" y1="56198" x2="12950" y2="56198"/>
                        <a14:foregroundMark x1="14628" y1="40496" x2="14628" y2="40496"/>
                        <a14:foregroundMark x1="15108" y1="35537" x2="15108" y2="35537"/>
                        <a14:foregroundMark x1="15827" y1="30579" x2="15827" y2="30579"/>
                        <a14:foregroundMark x1="16067" y1="30579" x2="16067" y2="30579"/>
                        <a14:foregroundMark x1="16547" y1="26446" x2="16547" y2="26446"/>
                        <a14:foregroundMark x1="19664" y1="35537" x2="19664" y2="35537"/>
                        <a14:foregroundMark x1="15108" y1="32231" x2="15108" y2="32231"/>
                        <a14:foregroundMark x1="16067" y1="28926" x2="16067" y2="28926"/>
                        <a14:foregroundMark x1="16787" y1="25620" x2="16787" y2="25620"/>
                        <a14:backgroundMark x1="22782" y1="33058" x2="22782" y2="33058"/>
                        <a14:backgroundMark x1="11031" y1="52893" x2="11031" y2="52893"/>
                        <a14:backgroundMark x1="23981" y1="56198" x2="23981" y2="56198"/>
                        <a14:backgroundMark x1="17746" y1="45455" x2="17746" y2="45455"/>
                        <a14:backgroundMark x1="17746" y1="33058" x2="17746" y2="33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12" y="4851610"/>
            <a:ext cx="1420013" cy="4120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434087F-F918-44B0-87DD-7E0A094E97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03"/>
          <a:stretch/>
        </p:blipFill>
        <p:spPr>
          <a:xfrm>
            <a:off x="5205450" y="4084369"/>
            <a:ext cx="904111" cy="11066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0569B49-9001-4BAC-ABF6-7D5316BC177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79" y="4031133"/>
            <a:ext cx="1194443" cy="11944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A5F2C25-F31F-41CF-9293-ACC096542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12387"/>
          <a:stretch/>
        </p:blipFill>
        <p:spPr>
          <a:xfrm>
            <a:off x="6973760" y="1605880"/>
            <a:ext cx="950091" cy="127414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9CB1BEC-84FE-4668-B81C-84C90E6C22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515" b="93454" l="9707" r="89842">
                        <a14:foregroundMark x1="51919" y1="8352" x2="51919" y2="8352"/>
                        <a14:foregroundMark x1="51693" y1="91648" x2="51693" y2="91648"/>
                        <a14:foregroundMark x1="51016" y1="93454" x2="51016" y2="93454"/>
                        <a14:foregroundMark x1="49210" y1="4515" x2="49210" y2="4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092" y="4072307"/>
            <a:ext cx="1143744" cy="11437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E34DA14-8A92-4E2D-A135-E1915E09E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t="6638" r="7290" b="6633"/>
          <a:stretch/>
        </p:blipFill>
        <p:spPr>
          <a:xfrm>
            <a:off x="207934" y="5632335"/>
            <a:ext cx="1025662" cy="70546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3C14C0ED-7A66-437B-93B3-44B942AC3F0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80116" y="2277558"/>
            <a:ext cx="1846172" cy="5501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DDBD711-F61C-455F-ADAA-0971DCCE352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38" b="89752" l="6051" r="95223">
                        <a14:foregroundMark x1="39331" y1="54037" x2="39331" y2="54037"/>
                        <a14:foregroundMark x1="29299" y1="47516" x2="29299" y2="47516"/>
                        <a14:foregroundMark x1="6210" y1="53416" x2="6210" y2="53416"/>
                        <a14:foregroundMark x1="48248" y1="51242" x2="48248" y2="51242"/>
                        <a14:foregroundMark x1="48885" y1="32609" x2="48885" y2="32609"/>
                        <a14:foregroundMark x1="54936" y1="26708" x2="54936" y2="26708"/>
                        <a14:foregroundMark x1="53503" y1="54037" x2="53503" y2="54037"/>
                        <a14:foregroundMark x1="58121" y1="51242" x2="58121" y2="51242"/>
                        <a14:foregroundMark x1="64172" y1="45031" x2="64172" y2="45031"/>
                        <a14:foregroundMark x1="81369" y1="55280" x2="81369" y2="55280"/>
                        <a14:foregroundMark x1="86306" y1="55280" x2="86306" y2="55280"/>
                        <a14:foregroundMark x1="89331" y1="53416" x2="89331" y2="53416"/>
                        <a14:foregroundMark x1="95223" y1="54037" x2="95223" y2="54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976" y="5106382"/>
            <a:ext cx="1658207" cy="85022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BDAB2B4-F5F6-47D5-BE33-895FCA767D5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96" y="981084"/>
            <a:ext cx="1946728" cy="45748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292DD4E-6B16-4913-93FA-3FB99500FAB1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82" y="4962651"/>
            <a:ext cx="1546993" cy="32022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00595BC-9469-467A-98F4-409A42E931D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19" y="5902363"/>
            <a:ext cx="2339894" cy="4375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0A04636-EAEF-449B-8CEC-77902D0A1CB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45" y="2049960"/>
            <a:ext cx="1457942" cy="31345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944242B-6712-46FA-B1F8-0DD6DE4D4D82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22" y="913860"/>
            <a:ext cx="1477153" cy="61715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586E329-B0D3-4486-91FA-1CE46123F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20629" r="3229" b="9036"/>
          <a:stretch/>
        </p:blipFill>
        <p:spPr>
          <a:xfrm>
            <a:off x="4247759" y="2958334"/>
            <a:ext cx="3685891" cy="48117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836FCDA-232D-4D14-983C-76D0EE972E09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2" y="925693"/>
            <a:ext cx="1812280" cy="50436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97A92F0-D22E-45EC-BB3E-6172AC535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8058" r="4792" b="5750"/>
          <a:stretch/>
        </p:blipFill>
        <p:spPr>
          <a:xfrm>
            <a:off x="8280116" y="1561912"/>
            <a:ext cx="2096094" cy="61128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AEB8688-6309-4A13-96C0-C3F6359D0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99"/>
          <a:stretch/>
        </p:blipFill>
        <p:spPr>
          <a:xfrm>
            <a:off x="4137140" y="1425487"/>
            <a:ext cx="1729737" cy="81186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4C8506C-885C-44AB-B6B9-DC323FBCC718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8" y="4128134"/>
            <a:ext cx="1304404" cy="130440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F7B3521-9025-444C-BD35-08910A5F2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t="25514" r="16822" b="17992"/>
          <a:stretch/>
        </p:blipFill>
        <p:spPr>
          <a:xfrm>
            <a:off x="3086574" y="3242654"/>
            <a:ext cx="886504" cy="58585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50ED979-6338-478C-91F3-E8D12E3A4A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0"/>
          <a:stretch/>
        </p:blipFill>
        <p:spPr>
          <a:xfrm>
            <a:off x="10385203" y="1560675"/>
            <a:ext cx="1707803" cy="69855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C01D172-3BFB-4981-8BFD-21717E50784C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68" y="2520210"/>
            <a:ext cx="2283665" cy="3627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FD1A68A-BB7C-44DA-B9AE-24D9A9DB7BD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133" y="5988973"/>
            <a:ext cx="1434328" cy="363239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F971ABA2-67A9-426F-AAF0-F6819E3EAFD1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379479" y="5798325"/>
            <a:ext cx="1565994" cy="48702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EB548F1-F028-4F22-883D-B46583613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6" b="28808"/>
          <a:stretch/>
        </p:blipFill>
        <p:spPr>
          <a:xfrm>
            <a:off x="7914600" y="4368165"/>
            <a:ext cx="2566646" cy="5365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13BD73B-BFDC-4477-A142-71E98B345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2357" r="9537" b="26411"/>
          <a:stretch/>
        </p:blipFill>
        <p:spPr>
          <a:xfrm>
            <a:off x="163507" y="4471685"/>
            <a:ext cx="1696376" cy="53820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7F2A59-AA7B-4CDC-8789-3022D85E5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3" b="2"/>
          <a:stretch/>
        </p:blipFill>
        <p:spPr>
          <a:xfrm>
            <a:off x="8256437" y="2869711"/>
            <a:ext cx="1244741" cy="87423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3B725C8-42B7-4606-B7A7-AF5706E344FD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23" y="868552"/>
            <a:ext cx="1545742" cy="662461"/>
          </a:xfrm>
          <a:prstGeom prst="rect">
            <a:avLst/>
          </a:prstGeom>
        </p:spPr>
      </p:pic>
      <p:pic>
        <p:nvPicPr>
          <p:cNvPr id="98" name="Picture 9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DD89BF5-5DF6-45BA-8F14-10B696DEA6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8767" r="4365" b="9962"/>
          <a:stretch/>
        </p:blipFill>
        <p:spPr>
          <a:xfrm>
            <a:off x="4943470" y="5208605"/>
            <a:ext cx="1364024" cy="667426"/>
          </a:xfrm>
          <a:prstGeom prst="rect">
            <a:avLst/>
          </a:prstGeom>
        </p:spPr>
      </p:pic>
      <p:pic>
        <p:nvPicPr>
          <p:cNvPr id="99" name="Picture 9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91E0433-47D0-4345-B76E-DAFB6F788C54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11" y="5218620"/>
            <a:ext cx="655435" cy="65543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2850594-752F-4FD6-8C68-1CB496281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1" r="33295"/>
          <a:stretch/>
        </p:blipFill>
        <p:spPr>
          <a:xfrm>
            <a:off x="6352718" y="5213149"/>
            <a:ext cx="459830" cy="66235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5A5EB2E-C104-4FD2-9623-C4D164D8A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6620" r="26303" b="6512"/>
          <a:stretch/>
        </p:blipFill>
        <p:spPr>
          <a:xfrm>
            <a:off x="198092" y="2464409"/>
            <a:ext cx="2058868" cy="757978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8D0B64-73BB-4B8C-8AF3-443E4029606C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15116" y="5424831"/>
            <a:ext cx="547378" cy="88900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F9B6511-D90A-40BC-BB82-F6657F82B8BF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260" y="2351677"/>
            <a:ext cx="1513155" cy="45886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D50D09E-9F93-4B3B-B2AC-4F23554E68A5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37" y="2759766"/>
            <a:ext cx="952400" cy="952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1B8F747-7038-417F-ABDA-75D3CCB658A1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9091" b="89394" l="3352" r="89665">
                        <a14:foregroundMark x1="43017" y1="54545" x2="43017" y2="54545"/>
                        <a14:foregroundMark x1="60056" y1="47727" x2="60056" y2="47727"/>
                        <a14:foregroundMark x1="74581" y1="51515" x2="74581" y2="51515"/>
                        <a14:foregroundMark x1="89944" y1="38636" x2="89944" y2="38636"/>
                        <a14:foregroundMark x1="5028" y1="62121" x2="5028" y2="62121"/>
                        <a14:foregroundMark x1="4469" y1="22727" x2="4469" y2="22727"/>
                        <a14:foregroundMark x1="3352" y1="35606" x2="3352" y2="35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82" y="5329902"/>
            <a:ext cx="1427556" cy="5263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183D18E-11A7-45D8-BE5A-D997A8EEA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b="9652"/>
          <a:stretch/>
        </p:blipFill>
        <p:spPr>
          <a:xfrm>
            <a:off x="2531375" y="5208208"/>
            <a:ext cx="1389602" cy="62922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B2863B1-9237-4E1E-889F-AF5E24D9B3C3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9924" b="89313" l="10000" r="95909">
                        <a14:foregroundMark x1="10455" y1="60305" x2="10455" y2="60305"/>
                        <a14:foregroundMark x1="24091" y1="61832" x2="24091" y2="61832"/>
                        <a14:foregroundMark x1="28182" y1="41221" x2="28182" y2="41221"/>
                        <a14:foregroundMark x1="27727" y1="51908" x2="27727" y2="51908"/>
                        <a14:foregroundMark x1="34091" y1="48855" x2="34091" y2="48855"/>
                        <a14:foregroundMark x1="47727" y1="48855" x2="47727" y2="48855"/>
                        <a14:foregroundMark x1="63182" y1="46565" x2="63182" y2="46565"/>
                        <a14:foregroundMark x1="73182" y1="49618" x2="73182" y2="49618"/>
                        <a14:foregroundMark x1="91818" y1="51145" x2="91818" y2="51145"/>
                        <a14:foregroundMark x1="95909" y1="53435" x2="95909" y2="53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46" y="4686856"/>
            <a:ext cx="1361559" cy="812397"/>
          </a:xfrm>
          <a:prstGeom prst="rect">
            <a:avLst/>
          </a:prstGeom>
        </p:spPr>
      </p:pic>
      <p:pic>
        <p:nvPicPr>
          <p:cNvPr id="108" name="Picture 107" descr="A close up of a logo&#10;&#10;Description generated with high confidence">
            <a:extLst>
              <a:ext uri="{FF2B5EF4-FFF2-40B4-BE49-F238E27FC236}">
                <a16:creationId xmlns:a16="http://schemas.microsoft.com/office/drawing/2014/main" id="{8A0A2A0F-01AA-4F80-BA0E-C0B45108184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29" y="1511353"/>
            <a:ext cx="1735948" cy="692889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C09D455A-7B3F-4057-B0B9-17FE959954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 l="32153" t="34355" r="28831" b="53916"/>
          <a:stretch/>
        </p:blipFill>
        <p:spPr>
          <a:xfrm>
            <a:off x="193981" y="5301458"/>
            <a:ext cx="1430537" cy="284978"/>
          </a:xfrm>
          <a:prstGeom prst="rect">
            <a:avLst/>
          </a:prstGeom>
        </p:spPr>
      </p:pic>
      <p:pic>
        <p:nvPicPr>
          <p:cNvPr id="110" name="Picture 10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2D4DD64-50DF-456D-ADE5-924043DED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42174" r="14620" b="42641"/>
          <a:stretch/>
        </p:blipFill>
        <p:spPr>
          <a:xfrm>
            <a:off x="2493647" y="2890602"/>
            <a:ext cx="1443521" cy="29918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8FBA357-991E-45E2-84FB-92FF047FB863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4734" b="89941" l="4064" r="96820">
                        <a14:foregroundMark x1="4240" y1="82249" x2="4240" y2="82249"/>
                        <a14:foregroundMark x1="12014" y1="5325" x2="12014" y2="5325"/>
                        <a14:foregroundMark x1="8127" y1="42012" x2="8127" y2="42012"/>
                        <a14:foregroundMark x1="8481" y1="54438" x2="8481" y2="54438"/>
                        <a14:foregroundMark x1="34982" y1="51479" x2="34982" y2="51479"/>
                        <a14:foregroundMark x1="41343" y1="45562" x2="41343" y2="45562"/>
                        <a14:foregroundMark x1="49823" y1="38462" x2="49823" y2="38462"/>
                        <a14:foregroundMark x1="57597" y1="39053" x2="57597" y2="39053"/>
                        <a14:foregroundMark x1="63781" y1="40828" x2="63781" y2="40828"/>
                        <a14:foregroundMark x1="71201" y1="43195" x2="71201" y2="43195"/>
                        <a14:foregroundMark x1="77915" y1="36095" x2="77915" y2="36095"/>
                        <a14:foregroundMark x1="82509" y1="39053" x2="82509" y2="39053"/>
                        <a14:foregroundMark x1="85159" y1="37870" x2="85159" y2="37870"/>
                        <a14:foregroundMark x1="91873" y1="47337" x2="91873" y2="47337"/>
                        <a14:foregroundMark x1="96820" y1="36686" x2="96820" y2="36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84" y="2188606"/>
            <a:ext cx="1683198" cy="503765"/>
          </a:xfrm>
          <a:prstGeom prst="rect">
            <a:avLst/>
          </a:prstGeom>
        </p:spPr>
      </p:pic>
      <p:pic>
        <p:nvPicPr>
          <p:cNvPr id="112" name="Picture 1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C25FBE-D49B-48BA-ACF2-8DE27C9AC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8537" b="88415" l="4221" r="96429">
                        <a14:foregroundMark x1="4221" y1="49390" x2="4221" y2="49390"/>
                        <a14:foregroundMark x1="26948" y1="50000" x2="26948" y2="50000"/>
                        <a14:foregroundMark x1="28896" y1="40854" x2="28896" y2="40854"/>
                        <a14:foregroundMark x1="31169" y1="40854" x2="31169" y2="40854"/>
                        <a14:foregroundMark x1="33766" y1="46951" x2="33766" y2="46951"/>
                        <a14:foregroundMark x1="43831" y1="47561" x2="43831" y2="47561"/>
                        <a14:foregroundMark x1="57143" y1="41463" x2="57143" y2="41463"/>
                        <a14:foregroundMark x1="57143" y1="48171" x2="57143" y2="48171"/>
                        <a14:foregroundMark x1="62662" y1="46341" x2="62662" y2="46341"/>
                        <a14:foregroundMark x1="67857" y1="49390" x2="67857" y2="49390"/>
                        <a14:foregroundMark x1="80844" y1="47561" x2="80844" y2="47561"/>
                        <a14:foregroundMark x1="93831" y1="45732" x2="93831" y2="45732"/>
                        <a14:foregroundMark x1="96429" y1="51829" x2="96429" y2="51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5" t="31622" r="1605" b="34089"/>
          <a:stretch/>
        </p:blipFill>
        <p:spPr>
          <a:xfrm>
            <a:off x="2270212" y="2544824"/>
            <a:ext cx="1667832" cy="313512"/>
          </a:xfrm>
          <a:prstGeom prst="rect">
            <a:avLst/>
          </a:prstGeom>
        </p:spPr>
      </p:pic>
      <p:pic>
        <p:nvPicPr>
          <p:cNvPr id="113" name="Picture 1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986CF3-B177-4625-B7DF-654B209714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4"/>
          <a:stretch/>
        </p:blipFill>
        <p:spPr>
          <a:xfrm>
            <a:off x="198092" y="1505437"/>
            <a:ext cx="1559246" cy="852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09883E9F-A0DA-4ABE-A74E-C315FAC98C3C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1" y="932659"/>
            <a:ext cx="1830352" cy="457588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DD9ECF13-6310-4118-8E37-BB16F9F9B1C8}"/>
              </a:ext>
            </a:extLst>
          </p:cNvPr>
          <p:cNvSpPr/>
          <p:nvPr userDrawn="1"/>
        </p:nvSpPr>
        <p:spPr bwMode="auto">
          <a:xfrm>
            <a:off x="4120332" y="3623697"/>
            <a:ext cx="3943512" cy="406406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Universal Windows Platform (UWP) 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8B46ACE-C053-4D67-A2BA-64C3DBC49110}"/>
              </a:ext>
            </a:extLst>
          </p:cNvPr>
          <p:cNvSpPr/>
          <p:nvPr userDrawn="1"/>
        </p:nvSpPr>
        <p:spPr bwMode="auto">
          <a:xfrm>
            <a:off x="99491" y="3964523"/>
            <a:ext cx="3929366" cy="40640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BizTalk 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0EF669B-3A44-4D71-95A9-F5FA48FA8692}"/>
              </a:ext>
            </a:extLst>
          </p:cNvPr>
          <p:cNvPicPr>
            <a:picLocks noChangeAspect="1"/>
          </p:cNvPicPr>
          <p:nvPr userDrawn="1"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2" y="3328508"/>
            <a:ext cx="841181" cy="43741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A85A25E-6DC0-482F-BB22-B3E3EE5886F1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2892" b="89989" l="3006" r="98349">
                        <a14:foregroundMark x1="11727" y1="67853" x2="11727" y2="67853"/>
                        <a14:foregroundMark x1="3048" y1="64961" x2="3048" y2="64961"/>
                        <a14:foregroundMark x1="94454" y1="79199" x2="94454" y2="79199"/>
                        <a14:foregroundMark x1="98349" y1="72970" x2="98349" y2="72970"/>
                        <a14:foregroundMark x1="46825" y1="23471" x2="46825" y2="23471"/>
                        <a14:foregroundMark x1="40728" y1="10901" x2="40728" y2="10901"/>
                        <a14:foregroundMark x1="44623" y1="9789" x2="44623" y2="9789"/>
                        <a14:foregroundMark x1="50042" y1="2892" x2="50042" y2="2892"/>
                        <a14:foregroundMark x1="55038" y1="10345" x2="55038" y2="10345"/>
                        <a14:foregroundMark x1="59356" y1="11457" x2="59356" y2="11457"/>
                        <a14:foregroundMark x1="50042" y1="31924" x2="50042" y2="31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29" y="3190226"/>
            <a:ext cx="1529274" cy="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25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5181376-E2CA-45CD-BF5C-6878805336F4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Senior Management Team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3380884-9D2A-4A57-A064-BF06BE8E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22629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9EF6533F-C153-4E3C-AE8D-4B50674A0AC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2629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2D8E03B5-C044-4D25-997A-AAF159B4D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968976" y="1449673"/>
            <a:ext cx="1665213" cy="4388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A32DD2-CF3D-4433-AFF0-11F09911B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2449571" y="1440460"/>
            <a:ext cx="2028700" cy="42878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C64CBC-0213-4BD6-9429-AB4C944B6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4" t="10158" r="18493" b="4292"/>
          <a:stretch/>
        </p:blipFill>
        <p:spPr>
          <a:xfrm>
            <a:off x="5597862" y="1440460"/>
            <a:ext cx="1594007" cy="4287814"/>
          </a:xfrm>
          <a:prstGeom prst="rect">
            <a:avLst/>
          </a:prstGeom>
        </p:spPr>
      </p:pic>
      <p:pic>
        <p:nvPicPr>
          <p:cNvPr id="36" name="Picture 35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02A51F34-A892-459E-A826-14E251325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>
          <a:xfrm>
            <a:off x="842484" y="2518755"/>
            <a:ext cx="2288713" cy="42249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31113D-A989-4434-8D40-CC5F08E9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t="6739" r="18280" b="4356"/>
          <a:stretch/>
        </p:blipFill>
        <p:spPr>
          <a:xfrm>
            <a:off x="9204083" y="2443942"/>
            <a:ext cx="1659268" cy="43478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2A1DA9F-9EA4-4444-AB60-DFA2486E0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34" r="2233" b="1273"/>
          <a:stretch/>
        </p:blipFill>
        <p:spPr>
          <a:xfrm>
            <a:off x="3516092" y="2369127"/>
            <a:ext cx="2676698" cy="43657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78A33A-0385-44E6-808C-20A6CB2DEC4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5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7E0C33-98F4-4B9E-8371-D0FB7E8CF73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60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6717DBC-FD3B-4C54-A800-C6F9188B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7158" r="19209" b="4325"/>
          <a:stretch/>
        </p:blipFill>
        <p:spPr>
          <a:xfrm>
            <a:off x="6664152" y="2518755"/>
            <a:ext cx="1960439" cy="4283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586A2E-7EA4-40C4-84CE-222168413BA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53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C747345-EAD1-4987-91A6-F441C7E4A3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21" y="586749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19164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12D9FC-E9C0-44F2-BD63-EC9577006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5553" y="1895649"/>
            <a:ext cx="1584332" cy="4812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E1F581-2497-46F1-AC2C-E9FB934F50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113" y="1901433"/>
            <a:ext cx="1771321" cy="4812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A1CCE3-9D81-4FD4-8DCD-E241795E74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267" y="2023710"/>
            <a:ext cx="1736644" cy="4681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E043E5-C7AB-42A4-9BB9-854272BB5425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Business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8E477-4A0D-4B4B-A436-BD9F97F00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1365569" y="1790357"/>
            <a:ext cx="2329511" cy="4923601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6E1FD14F-369C-41DB-816B-7B90911C0B1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837" y="1895648"/>
            <a:ext cx="1659088" cy="48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94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0776C5ED-87A7-4CB1-A1BC-923410A706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321" y="444771"/>
            <a:ext cx="2226893" cy="10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wearing, man&#10;&#10;Description automatically generated">
            <a:extLst>
              <a:ext uri="{FF2B5EF4-FFF2-40B4-BE49-F238E27FC236}">
                <a16:creationId xmlns:a16="http://schemas.microsoft.com/office/drawing/2014/main" id="{D799AD6C-6F06-4481-A3D3-27286A1383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22" y="1333322"/>
            <a:ext cx="1653556" cy="413255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17D3F7D-9F9E-49E5-A683-3254AE5748E6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Software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EFEDA6-F49E-4616-AB16-1EE6FA4EF3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20" y="1470027"/>
            <a:ext cx="1468882" cy="3942790"/>
          </a:xfrm>
          <a:prstGeom prst="rect">
            <a:avLst/>
          </a:prstGeom>
        </p:spPr>
      </p:pic>
      <p:pic>
        <p:nvPicPr>
          <p:cNvPr id="17" name="Picture 1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55BADBF8-7B53-4C8A-8FFD-CAAB41B33D2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439" y="1387366"/>
            <a:ext cx="1383304" cy="40552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9A0EFB-244F-4E8B-ACCA-27907EAAE50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6" y="1396638"/>
            <a:ext cx="2034259" cy="39923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843F47-0A29-441D-9A6D-5A4C74799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2387"/>
          <a:stretch/>
        </p:blipFill>
        <p:spPr>
          <a:xfrm>
            <a:off x="5934063" y="2745805"/>
            <a:ext cx="1335403" cy="4055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26A2C5-52DF-43F5-97EA-49E3B4BAD7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2" t="6102" r="21450" b="5641"/>
          <a:stretch/>
        </p:blipFill>
        <p:spPr>
          <a:xfrm>
            <a:off x="10710666" y="2651761"/>
            <a:ext cx="1428071" cy="4149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F0F5FF-0106-41A3-85D2-325D952D7D6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72" y="1333322"/>
            <a:ext cx="1458155" cy="40794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8A1DF6-F564-48A9-BD59-6A23B459A30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676" y="1450233"/>
            <a:ext cx="1636589" cy="39923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C0566A-9E8F-475B-875D-4F703F2CF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8" t="10531" r="20877" b="4550"/>
          <a:stretch/>
        </p:blipFill>
        <p:spPr>
          <a:xfrm>
            <a:off x="4198226" y="2834905"/>
            <a:ext cx="1472802" cy="39923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387E1B-A506-4EC1-8B46-0C697F740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7207" r="16714" b="4552"/>
          <a:stretch/>
        </p:blipFill>
        <p:spPr>
          <a:xfrm>
            <a:off x="7666530" y="2681666"/>
            <a:ext cx="1468469" cy="4145609"/>
          </a:xfrm>
          <a:prstGeom prst="rect">
            <a:avLst/>
          </a:prstGeom>
        </p:spPr>
      </p:pic>
      <p:pic>
        <p:nvPicPr>
          <p:cNvPr id="7" name="Picture 6" descr="A picture containing shirt&#10;&#10;Description automatically generated">
            <a:extLst>
              <a:ext uri="{FF2B5EF4-FFF2-40B4-BE49-F238E27FC236}">
                <a16:creationId xmlns:a16="http://schemas.microsoft.com/office/drawing/2014/main" id="{25258C76-6A4B-46E5-9579-E1ADBEF5D55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88" y="1381315"/>
            <a:ext cx="1252747" cy="40794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7D4530-EA11-415D-8232-930F5C55F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3290"/>
          <a:stretch/>
        </p:blipFill>
        <p:spPr>
          <a:xfrm>
            <a:off x="2525899" y="2651761"/>
            <a:ext cx="1409292" cy="42062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672286-A80F-406F-800F-108C7B7E3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2" t="7865" r="8749" b="5196"/>
          <a:stretch/>
        </p:blipFill>
        <p:spPr>
          <a:xfrm>
            <a:off x="818243" y="2651761"/>
            <a:ext cx="1428072" cy="42062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228178-D115-48C2-AA59-D081771223A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841" y="5781722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EE4E5D-D141-4BB5-94A3-CFF639D44D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32" y="2710722"/>
            <a:ext cx="1306179" cy="410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10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ltancy Services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://www.gbbuk.com/wp-content/uploads/2012/10/CharteredEngineerC3.png">
            <a:extLst>
              <a:ext uri="{FF2B5EF4-FFF2-40B4-BE49-F238E27FC236}">
                <a16:creationId xmlns:a16="http://schemas.microsoft.com/office/drawing/2014/main" id="{799A18BD-B668-4977-ABCB-0C4B370D56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2" y="538400"/>
            <a:ext cx="2327986" cy="8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F970B55D-75D4-449D-B355-737A4277472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891193" y="538400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C205FB-A323-4A41-8D98-CF55F23C8ED0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Consultancy Services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87021-67B4-4D49-84FA-A2305E7B50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9328" r="20582" b="5301"/>
          <a:stretch/>
        </p:blipFill>
        <p:spPr>
          <a:xfrm>
            <a:off x="6440949" y="1837112"/>
            <a:ext cx="1782252" cy="4897629"/>
          </a:xfrm>
          <a:prstGeom prst="rect">
            <a:avLst/>
          </a:prstGeom>
        </p:spPr>
      </p:pic>
      <p:pic>
        <p:nvPicPr>
          <p:cNvPr id="12" name="Picture 11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B3EBE884-7B9C-46A8-9FA8-3DDC666A1A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163" y="1768895"/>
            <a:ext cx="2691895" cy="490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CB4081-416F-4533-A5E8-A3C75EA0BC5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53" y="5805491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4" name="Picture 23" descr="A close up of a mask&#10;&#10;Description generated with high confidence">
            <a:extLst>
              <a:ext uri="{FF2B5EF4-FFF2-40B4-BE49-F238E27FC236}">
                <a16:creationId xmlns:a16="http://schemas.microsoft.com/office/drawing/2014/main" id="{6CD7FD4F-EFEB-4717-B9D5-FE8FAEBB442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944" y="1837111"/>
            <a:ext cx="1682917" cy="48976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C0C667-D913-4197-8C3A-C96F9E4E697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975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26D9C6-9F4D-46F6-A8DA-2C6112554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490" r="21644" b="4784"/>
          <a:stretch/>
        </p:blipFill>
        <p:spPr>
          <a:xfrm>
            <a:off x="8521667" y="1618226"/>
            <a:ext cx="1682916" cy="511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27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Engineering 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48C7925-3446-458A-9583-FE2161786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3" t="5699" r="22981" b="5041"/>
          <a:stretch/>
        </p:blipFill>
        <p:spPr>
          <a:xfrm>
            <a:off x="5870215" y="1845426"/>
            <a:ext cx="1553050" cy="48834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471423-A3BF-4C92-9D98-A33AB77532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21" y="1990940"/>
            <a:ext cx="2190650" cy="47379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0C0BFD-614F-4266-A83F-00926151B6E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82602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8D36FD85-3C95-4052-843E-61BC665639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6423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A9073C-35BF-4832-A9CA-D2DB9D01DFA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40" y="2037042"/>
            <a:ext cx="1676111" cy="46918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CB6D00-459C-4FC8-90A0-AF529DC3E672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Support, Engineering &amp; Test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3" name="Picture 12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7789530F-5846-4028-A6C9-4898ABBC6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615130" y="2037042"/>
            <a:ext cx="1817689" cy="4790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A5C79B-3489-4B8C-BB53-BC54E56AF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6860" r="19770" b="4252"/>
          <a:stretch/>
        </p:blipFill>
        <p:spPr>
          <a:xfrm>
            <a:off x="380480" y="1865819"/>
            <a:ext cx="1788001" cy="4863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E737B-BCB3-4661-8E77-C46C3EAE241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1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A12F9F94-522F-4DF9-8744-D7D74D19D8E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317" y="1958781"/>
            <a:ext cx="1425033" cy="47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51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and IT Te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78FA947-B534-4519-91F5-32745FE07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15" y="1321324"/>
            <a:ext cx="2854006" cy="56278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52E40C-36B1-4F86-AB41-F52932812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8707411" y="1597371"/>
            <a:ext cx="2528126" cy="5370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AD894-4B0A-4952-A6F3-F572306D25D8}"/>
              </a:ext>
            </a:extLst>
          </p:cNvPr>
          <p:cNvSpPr txBox="1"/>
          <p:nvPr userDrawn="1"/>
        </p:nvSpPr>
        <p:spPr>
          <a:xfrm>
            <a:off x="516693" y="678996"/>
            <a:ext cx="5357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Creative Design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DCB257-A8BF-45DA-8859-46A6F2BD6797}"/>
              </a:ext>
            </a:extLst>
          </p:cNvPr>
          <p:cNvSpPr txBox="1"/>
          <p:nvPr userDrawn="1"/>
        </p:nvSpPr>
        <p:spPr>
          <a:xfrm>
            <a:off x="7599623" y="678997"/>
            <a:ext cx="2804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IT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509E682-B1D1-44A4-922D-D8051E5146B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7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0F283-089C-49EB-85B3-0ED09F08F4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11" y="1497747"/>
            <a:ext cx="3994873" cy="56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06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ffice 36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2C608F-C067-49D6-8E3C-16F73AD3F5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703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6F963C0-2C1A-4D1B-9D74-6B3AF428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F106E4E-B771-4321-8217-E4D5B1C4DA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5694044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6100"/>
            <a:ext cx="10515600" cy="57471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rgbClr val="21B9EC"/>
                </a:solidFill>
              </a:defRPr>
            </a:lvl1pPr>
          </a:lstStyle>
          <a:p>
            <a:r>
              <a:rPr lang="en-US"/>
              <a:t>Click to edit Agenda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99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24119"/>
            <a:ext cx="12192000" cy="6490450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428B4-A13D-4C53-847F-E8E0DE721A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63752"/>
            <a:ext cx="12192000" cy="579424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E607E9D-F2D5-4E4A-A958-DBC569F40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5812"/>
            <a:ext cx="10515600" cy="350445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Agenda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768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0642F9-9403-4943-96D1-52A2A228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2141208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rgbClr val="4040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C078E42-1FAB-4120-BE37-D87EC42898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9859" y="4285978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citation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F5B03-E710-4670-85A7-B7DFDD83229B}"/>
              </a:ext>
            </a:extLst>
          </p:cNvPr>
          <p:cNvSpPr txBox="1"/>
          <p:nvPr userDrawn="1"/>
        </p:nvSpPr>
        <p:spPr>
          <a:xfrm>
            <a:off x="653934" y="1769377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70A25-06B1-4183-80DD-2234671A6187}"/>
              </a:ext>
            </a:extLst>
          </p:cNvPr>
          <p:cNvSpPr txBox="1"/>
          <p:nvPr userDrawn="1"/>
        </p:nvSpPr>
        <p:spPr>
          <a:xfrm rot="10800000">
            <a:off x="10327370" y="2348663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9942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2"/>
            <a:ext cx="12192000" cy="6481483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43E74-8E28-406E-9AC3-72420AEC98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63704"/>
            <a:ext cx="12192100" cy="5794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96F72CE-91E5-4B36-8EFE-B2346C7BE3C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559859" y="814431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90F2D10-0255-4C9D-829D-414BFD35DA6B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559859" y="2959201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citation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DFB7D-4777-49A0-8AD5-1A4157601731}"/>
              </a:ext>
            </a:extLst>
          </p:cNvPr>
          <p:cNvSpPr txBox="1"/>
          <p:nvPr userDrawn="1"/>
        </p:nvSpPr>
        <p:spPr>
          <a:xfrm>
            <a:off x="653934" y="442600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5768E-4B40-49CD-8136-A5BC01BAEDE8}"/>
              </a:ext>
            </a:extLst>
          </p:cNvPr>
          <p:cNvSpPr txBox="1"/>
          <p:nvPr userDrawn="1"/>
        </p:nvSpPr>
        <p:spPr>
          <a:xfrm rot="10800000">
            <a:off x="10327370" y="1021886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48243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88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842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0023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24150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023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24150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51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18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3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2757"/>
            <a:ext cx="12192000" cy="6499738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9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542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8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hare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DEB6F3-7709-49B5-8A1C-A3570214E8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1154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DA3D20F-4B8A-44DD-9C4D-15EDC333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CB03AAB-F6C3-4820-AB9F-B23A2F8798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025612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37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37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7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are hiring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203EA4-B77F-4029-A828-90F558EA9D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12175"/>
            <a:ext cx="10515600" cy="1072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Interested in a career at Black Marble?</a:t>
            </a:r>
          </a:p>
          <a:p>
            <a:pPr lvl="0"/>
            <a:r>
              <a:rPr lang="en-US"/>
              <a:t>Do you thrive on a challenge?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E960F0-4ACB-4BF9-B4E8-630BAADA1303}"/>
              </a:ext>
            </a:extLst>
          </p:cNvPr>
          <p:cNvSpPr txBox="1">
            <a:spLocks/>
          </p:cNvSpPr>
          <p:nvPr userDrawn="1"/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 are recruiting!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3A057D-95FD-46D9-BC5E-3DFD04D8F928}"/>
              </a:ext>
            </a:extLst>
          </p:cNvPr>
          <p:cNvSpPr/>
          <p:nvPr userDrawn="1"/>
        </p:nvSpPr>
        <p:spPr>
          <a:xfrm>
            <a:off x="838199" y="297595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/>
              <a:t>If you think you could add value to our team;</a:t>
            </a:r>
          </a:p>
          <a:p>
            <a:pPr lvl="0"/>
            <a:r>
              <a:rPr lang="en-US" sz="2400"/>
              <a:t>Please email your CV and covering letter to: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E404D4-B3AB-4D21-93EA-7959E13A3266}"/>
              </a:ext>
            </a:extLst>
          </p:cNvPr>
          <p:cNvSpPr txBox="1"/>
          <p:nvPr userDrawn="1"/>
        </p:nvSpPr>
        <p:spPr>
          <a:xfrm>
            <a:off x="1508792" y="4068703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Segoe UI" panose="020B0502040204020203" pitchFamily="34" charset="0"/>
                <a:cs typeface="Segoe UI" panose="020B0502040204020203" pitchFamily="34" charset="0"/>
              </a:rPr>
              <a:t>hr@blackmarble.com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4E239D-3B8A-443C-BC0A-FE56A2F6B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19" y="4007031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olog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5861" y="3586300"/>
            <a:ext cx="2335956" cy="4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1"/>
          <a:stretch/>
        </p:blipFill>
        <p:spPr bwMode="auto">
          <a:xfrm>
            <a:off x="1195861" y="1386515"/>
            <a:ext cx="1916918" cy="4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rik\Pictures\BizTalk_h_rgb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76" y="4236734"/>
            <a:ext cx="1459945" cy="5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104299"/>
            <a:ext cx="38100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882282"/>
            <a:ext cx="1538342" cy="432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1488F-EA56-4459-821B-7504597828B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49" y="586464"/>
            <a:ext cx="1881313" cy="658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D8D456-FF5E-4E9E-91D7-EFBB4E1034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t="-1379"/>
          <a:stretch/>
        </p:blipFill>
        <p:spPr>
          <a:xfrm>
            <a:off x="1747231" y="5659456"/>
            <a:ext cx="1598323" cy="511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F2292-FB02-4477-9AC2-1A248BB6C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9" r="79165"/>
          <a:stretch/>
        </p:blipFill>
        <p:spPr>
          <a:xfrm>
            <a:off x="1168565" y="5686752"/>
            <a:ext cx="420658" cy="511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009265-F8B0-4C89-8536-C06CACC97C1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40"/>
            <a:ext cx="4352925" cy="13620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3C2C34-C330-4955-8D17-5EEBD8076999}"/>
              </a:ext>
            </a:extLst>
          </p:cNvPr>
          <p:cNvPicPr/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5"/>
            <a:ext cx="3084946" cy="1391888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9BC469F-FB54-4D9B-BA36-2F97B6A8B8E4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76" y="5047683"/>
            <a:ext cx="2335957" cy="38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4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9230F95-288E-44FD-8EDB-F41459716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40"/>
            <a:ext cx="4352925" cy="1362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7F0D8A-AFB2-40E9-A740-A4DF72C93CB4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5"/>
            <a:ext cx="3084946" cy="13918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AFBFB1-5CAF-4917-AFD5-3CBC80BC3D57}"/>
              </a:ext>
            </a:extLst>
          </p:cNvPr>
          <p:cNvGrpSpPr/>
          <p:nvPr userDrawn="1"/>
        </p:nvGrpSpPr>
        <p:grpSpPr>
          <a:xfrm>
            <a:off x="1291641" y="1529838"/>
            <a:ext cx="3499690" cy="3890817"/>
            <a:chOff x="1291641" y="1263831"/>
            <a:chExt cx="3499690" cy="389081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438DFBC-9CEE-4BA5-A4AE-265C3775E896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900153" cy="3780370"/>
              <a:chOff x="2165754" y="1342129"/>
              <a:chExt cx="2900153" cy="3780370"/>
            </a:xfrm>
          </p:grpSpPr>
          <p:sp>
            <p:nvSpPr>
              <p:cNvPr id="26" name="TextBox 25"/>
              <p:cNvSpPr txBox="1"/>
              <p:nvPr userDrawn="1"/>
            </p:nvSpPr>
            <p:spPr>
              <a:xfrm>
                <a:off x="2165754" y="1342129"/>
                <a:ext cx="29001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sales@blackmarble.com</a:t>
                </a:r>
              </a:p>
            </p:txBody>
          </p:sp>
          <p:sp>
            <p:nvSpPr>
              <p:cNvPr id="27" name="TextBox 26"/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28" name="TextBox 27"/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TextBox 28"/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0" name="TextBox 29"/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571EB59-9EA3-445F-B9FB-6CAFCCEA65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41" name="Picture 4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964CB87B-38F7-4EC0-85D0-3189C70EE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31B3303-060D-4427-9767-CF5C67349C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305" y="1263831"/>
              <a:ext cx="525927" cy="52592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4DBED80-87C0-4596-984D-E93AB7FB83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5CCE034-0251-4837-8F69-75C04DBE14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737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g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F5A7D6-08CE-4B85-8F98-35C6D3C10C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39"/>
            <a:ext cx="4352925" cy="1362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AC7E1C-4D2B-408C-B533-FD954BC786F1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4"/>
            <a:ext cx="3084946" cy="139188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07134C1-5624-46CB-A533-667427C3E0BC}"/>
              </a:ext>
            </a:extLst>
          </p:cNvPr>
          <p:cNvGrpSpPr/>
          <p:nvPr userDrawn="1"/>
        </p:nvGrpSpPr>
        <p:grpSpPr>
          <a:xfrm>
            <a:off x="1291641" y="1591509"/>
            <a:ext cx="3494881" cy="3829145"/>
            <a:chOff x="1291641" y="1325503"/>
            <a:chExt cx="3494881" cy="382914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98468A7-9434-442F-B94E-6F06A15E2DBC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895344" cy="3780370"/>
              <a:chOff x="2165754" y="1342129"/>
              <a:chExt cx="2895344" cy="378037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56D64A-F51C-4057-B711-1B779E4EBF68}"/>
                  </a:ext>
                </a:extLst>
              </p:cNvPr>
              <p:cNvSpPr txBox="1"/>
              <p:nvPr userDrawn="1"/>
            </p:nvSpPr>
            <p:spPr>
              <a:xfrm>
                <a:off x="2165754" y="1342129"/>
                <a:ext cx="28953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Blogs.blackmarble.co.uk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517E42-4C3C-4BF9-B31F-5BD0C2E46F78}"/>
                  </a:ext>
                </a:extLst>
              </p:cNvPr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E35C6B-A570-48C8-A9BE-21926AADC4CE}"/>
                  </a:ext>
                </a:extLst>
              </p:cNvPr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0F35EA-31B9-4433-8F12-E06007AB9DE3}"/>
                  </a:ext>
                </a:extLst>
              </p:cNvPr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BA172A-8640-4969-B89E-7835F64EBA53}"/>
                  </a:ext>
                </a:extLst>
              </p:cNvPr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1EFD5AC-2748-455D-B5F5-E13CAFA93F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31" name="Picture 3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F313EFEC-6FF6-4774-9AEC-553A43D068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28C6D3-28D5-4C73-9FF4-320AEA969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A521D7-E4FD-4F9B-9AA4-F49B4DB2E6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95C1222-D877-469B-9916-9B99B22202C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41" y="1538150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28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n-Prem vs On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35B984AD-DC61-4CEE-ABFB-716FB8CE8A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154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D21785-DD8B-4E04-BAC2-C7C39D64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B31B2BB-E1DB-4B28-AC8A-980E43492F2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76686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ublic Sec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9EFE2E8-53B7-4E77-BD6B-E7240C696A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F2660-02A2-4CED-845C-F542FD487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31163" y="1473370"/>
            <a:ext cx="13260651" cy="68315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9291F-9CCB-4B5D-B7B1-5EA4FA49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9B9800E-82DE-4AB1-ABB8-158987514B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7385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4D11EE-E7AA-46F3-A48B-96D86DF5FB91}"/>
              </a:ext>
            </a:extLst>
          </p:cNvPr>
          <p:cNvSpPr/>
          <p:nvPr userDrawn="1"/>
        </p:nvSpPr>
        <p:spPr>
          <a:xfrm>
            <a:off x="0" y="1"/>
            <a:ext cx="12192000" cy="23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1AAA1-27FC-4F26-BB5F-0FD0A859033F}"/>
              </a:ext>
            </a:extLst>
          </p:cNvPr>
          <p:cNvSpPr txBox="1"/>
          <p:nvPr userDrawn="1"/>
        </p:nvSpPr>
        <p:spPr>
          <a:xfrm>
            <a:off x="728749" y="-36860"/>
            <a:ext cx="2161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+44 1274 300 175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D2433-DC18-403F-BB27-9C944A390E15}"/>
              </a:ext>
            </a:extLst>
          </p:cNvPr>
          <p:cNvSpPr txBox="1"/>
          <p:nvPr userDrawn="1"/>
        </p:nvSpPr>
        <p:spPr>
          <a:xfrm>
            <a:off x="9235438" y="-45825"/>
            <a:ext cx="216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blackmarble.com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D072D3-C1B7-4E1C-B3B8-0ECFC80969D3}"/>
              </a:ext>
            </a:extLst>
          </p:cNvPr>
          <p:cNvSpPr/>
          <p:nvPr userDrawn="1"/>
        </p:nvSpPr>
        <p:spPr>
          <a:xfrm>
            <a:off x="0" y="6714565"/>
            <a:ext cx="12192000" cy="143435"/>
          </a:xfrm>
          <a:prstGeom prst="rect">
            <a:avLst/>
          </a:prstGeom>
          <a:solidFill>
            <a:srgbClr val="1F8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650" r:id="rId3"/>
    <p:sldLayoutId id="2147483740" r:id="rId4"/>
    <p:sldLayoutId id="2147483741" r:id="rId5"/>
    <p:sldLayoutId id="2147483743" r:id="rId6"/>
    <p:sldLayoutId id="2147483742" r:id="rId7"/>
    <p:sldLayoutId id="2147483744" r:id="rId8"/>
    <p:sldLayoutId id="2147483745" r:id="rId9"/>
    <p:sldLayoutId id="2147483746" r:id="rId10"/>
    <p:sldLayoutId id="2147483765" r:id="rId11"/>
    <p:sldLayoutId id="2147483748" r:id="rId12"/>
    <p:sldLayoutId id="2147483747" r:id="rId13"/>
    <p:sldLayoutId id="2147483752" r:id="rId14"/>
    <p:sldLayoutId id="2147483766" r:id="rId15"/>
    <p:sldLayoutId id="2147483753" r:id="rId16"/>
    <p:sldLayoutId id="2147483767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3" r:id="rId26"/>
    <p:sldLayoutId id="2147483762" r:id="rId27"/>
    <p:sldLayoutId id="2147483750" r:id="rId28"/>
    <p:sldLayoutId id="2147483751" r:id="rId29"/>
    <p:sldLayoutId id="2147483660" r:id="rId30"/>
    <p:sldLayoutId id="2147483736" r:id="rId31"/>
    <p:sldLayoutId id="2147483737" r:id="rId32"/>
    <p:sldLayoutId id="2147483738" r:id="rId33"/>
    <p:sldLayoutId id="2147483777" r:id="rId34"/>
    <p:sldLayoutId id="2147483684" r:id="rId35"/>
    <p:sldLayoutId id="2147483769" r:id="rId36"/>
    <p:sldLayoutId id="2147483775" r:id="rId37"/>
    <p:sldLayoutId id="2147483697" r:id="rId38"/>
    <p:sldLayoutId id="2147483778" r:id="rId39"/>
    <p:sldLayoutId id="2147483725" r:id="rId40"/>
    <p:sldLayoutId id="2147483768" r:id="rId41"/>
    <p:sldLayoutId id="2147483700" r:id="rId42"/>
    <p:sldLayoutId id="2147483731" r:id="rId43"/>
    <p:sldLayoutId id="2147483699" r:id="rId44"/>
    <p:sldLayoutId id="2147483701" r:id="rId45"/>
    <p:sldLayoutId id="2147483717" r:id="rId46"/>
    <p:sldLayoutId id="2147483710" r:id="rId47"/>
    <p:sldLayoutId id="2147483714" r:id="rId48"/>
    <p:sldLayoutId id="2147483732" r:id="rId49"/>
    <p:sldLayoutId id="2147483709" r:id="rId50"/>
    <p:sldLayoutId id="2147483739" r:id="rId51"/>
    <p:sldLayoutId id="2147483776" r:id="rId52"/>
    <p:sldLayoutId id="2147483728" r:id="rId53"/>
    <p:sldLayoutId id="2147483703" r:id="rId54"/>
    <p:sldLayoutId id="2147483727" r:id="rId55"/>
    <p:sldLayoutId id="2147483721" r:id="rId56"/>
    <p:sldLayoutId id="2147483722" r:id="rId57"/>
    <p:sldLayoutId id="2147483723" r:id="rId58"/>
    <p:sldLayoutId id="2147483704" r:id="rId59"/>
    <p:sldLayoutId id="2147483665" r:id="rId60"/>
    <p:sldLayoutId id="2147483749" r:id="rId61"/>
    <p:sldLayoutId id="2147483664" r:id="rId62"/>
    <p:sldLayoutId id="2147483773" r:id="rId63"/>
    <p:sldLayoutId id="2147483652" r:id="rId64"/>
    <p:sldLayoutId id="2147483653" r:id="rId65"/>
    <p:sldLayoutId id="2147483654" r:id="rId66"/>
    <p:sldLayoutId id="2147483655" r:id="rId67"/>
    <p:sldLayoutId id="2147483774" r:id="rId68"/>
    <p:sldLayoutId id="2147483658" r:id="rId69"/>
    <p:sldLayoutId id="2147483659" r:id="rId70"/>
    <p:sldLayoutId id="2147483724" r:id="rId71"/>
    <p:sldLayoutId id="2147483662" r:id="rId72"/>
    <p:sldLayoutId id="2147483663" r:id="rId73"/>
    <p:sldLayoutId id="2147483685" r:id="rId7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EF5A6A-B779-4015-9AF9-33689DDD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15" y="2892113"/>
            <a:ext cx="7323643" cy="1315448"/>
          </a:xfrm>
        </p:spPr>
        <p:txBody>
          <a:bodyPr/>
          <a:lstStyle/>
          <a:p>
            <a:r>
              <a:rPr lang="en-GB" dirty="0"/>
              <a:t>Docker? I ‘</a:t>
            </a:r>
            <a:r>
              <a:rPr lang="en-GB" dirty="0" err="1"/>
              <a:t>ardly</a:t>
            </a:r>
            <a:r>
              <a:rPr lang="en-GB" dirty="0"/>
              <a:t> know ‘er!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B011B-AF18-4372-8277-9CC8D0E9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514" y="4155420"/>
            <a:ext cx="7323643" cy="560696"/>
          </a:xfrm>
        </p:spPr>
        <p:txBody>
          <a:bodyPr/>
          <a:lstStyle/>
          <a:p>
            <a:r>
              <a:rPr lang="en-GB" dirty="0"/>
              <a:t>An intro to containers</a:t>
            </a:r>
          </a:p>
        </p:txBody>
      </p:sp>
    </p:spTree>
    <p:extLst>
      <p:ext uri="{BB962C8B-B14F-4D97-AF65-F5344CB8AC3E}">
        <p14:creationId xmlns:p14="http://schemas.microsoft.com/office/powerpoint/2010/main" val="81814542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09A308-9839-414C-A207-ACBD7E193F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3D4F22-260E-4963-8BE8-C4C7CB521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0F47EA-9CB2-443B-97A5-48E9975F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Peter Roberts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904F1-BD08-4B77-B446-D8D2F01EF2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Senior Consultant</a:t>
            </a:r>
          </a:p>
        </p:txBody>
      </p:sp>
    </p:spTree>
    <p:extLst>
      <p:ext uri="{BB962C8B-B14F-4D97-AF65-F5344CB8AC3E}">
        <p14:creationId xmlns:p14="http://schemas.microsoft.com/office/powerpoint/2010/main" val="281656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A1AB8E-805F-4362-92C9-EB7D50119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container is an abstraction of the application layer</a:t>
            </a:r>
          </a:p>
          <a:p>
            <a:r>
              <a:rPr lang="en-GB" dirty="0"/>
              <a:t>It packages up the application, and dependencies</a:t>
            </a:r>
          </a:p>
          <a:p>
            <a:r>
              <a:rPr lang="en-GB" dirty="0"/>
              <a:t>Containers run on a </a:t>
            </a:r>
            <a:r>
              <a:rPr lang="en-GB" i="1" dirty="0"/>
              <a:t>container runtime</a:t>
            </a:r>
          </a:p>
          <a:p>
            <a:r>
              <a:rPr lang="en-GB" dirty="0"/>
              <a:t>Give an isolated part of the host OS to run things in with its own filesystem, process tree, users, networking</a:t>
            </a:r>
          </a:p>
          <a:p>
            <a:r>
              <a:rPr lang="en-GB" dirty="0"/>
              <a:t>Docker is the most well-known implementation, but others exist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0366C2-25EC-42F9-ADF3-38F61C1A1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container?</a:t>
            </a:r>
          </a:p>
        </p:txBody>
      </p:sp>
    </p:spTree>
    <p:extLst>
      <p:ext uri="{BB962C8B-B14F-4D97-AF65-F5344CB8AC3E}">
        <p14:creationId xmlns:p14="http://schemas.microsoft.com/office/powerpoint/2010/main" val="395526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DD027F-3E80-4336-B6D3-E0C3D62D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Container vs VM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635ED-E31B-4587-B23A-D9B96E226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Containers</a:t>
            </a:r>
          </a:p>
        </p:txBody>
      </p:sp>
      <p:pic>
        <p:nvPicPr>
          <p:cNvPr id="11" name="Content Placeholder 10" descr="Chart, treemap chart&#10;&#10;Description automatically generated">
            <a:extLst>
              <a:ext uri="{FF2B5EF4-FFF2-40B4-BE49-F238E27FC236}">
                <a16:creationId xmlns:a16="http://schemas.microsoft.com/office/drawing/2014/main" id="{2F77BA41-1BBA-4FBA-A742-D97BB7076D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45" y="2724150"/>
            <a:ext cx="4612472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5F3C48-8FFD-4FB3-9263-B4D3A7E75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VMs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AD20B0-56C6-47BC-ABDE-996ED51487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58" y="2724150"/>
            <a:ext cx="4612472" cy="3684588"/>
          </a:xfrm>
        </p:spPr>
      </p:pic>
    </p:spTree>
    <p:extLst>
      <p:ext uri="{BB962C8B-B14F-4D97-AF65-F5344CB8AC3E}">
        <p14:creationId xmlns:p14="http://schemas.microsoft.com/office/powerpoint/2010/main" val="1292037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6A9673-15AA-461C-BDAE-D2217C1B9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 be Windows or Linux</a:t>
            </a:r>
          </a:p>
          <a:p>
            <a:r>
              <a:rPr lang="en-GB" dirty="0"/>
              <a:t>Anything that runs on either of those OS can in theory go into a container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BD37E-6458-413D-922D-3D212FE81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a container contain?</a:t>
            </a:r>
          </a:p>
        </p:txBody>
      </p:sp>
    </p:spTree>
    <p:extLst>
      <p:ext uri="{BB962C8B-B14F-4D97-AF65-F5344CB8AC3E}">
        <p14:creationId xmlns:p14="http://schemas.microsoft.com/office/powerpoint/2010/main" val="38733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7976D8-136C-425D-8CA9-4101CBF6F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Any program with a dependency on an external runtime/library to run</a:t>
            </a:r>
          </a:p>
          <a:p>
            <a:r>
              <a:rPr lang="en-GB" dirty="0"/>
              <a:t>Lifting and shifting applications to other environments</a:t>
            </a:r>
          </a:p>
          <a:p>
            <a:pPr lvl="1"/>
            <a:r>
              <a:rPr lang="en-GB" dirty="0"/>
              <a:t>E.g. picking up a Windows service and running it in Azure</a:t>
            </a:r>
          </a:p>
          <a:p>
            <a:r>
              <a:rPr lang="en-GB" dirty="0"/>
              <a:t>Integration testing</a:t>
            </a:r>
          </a:p>
          <a:p>
            <a:pPr lvl="1"/>
            <a:r>
              <a:rPr lang="en-GB" dirty="0"/>
              <a:t>In some cases it makes it feasible to replicate something that looks like the live environment using containers</a:t>
            </a:r>
          </a:p>
          <a:p>
            <a:r>
              <a:rPr lang="en-GB" dirty="0"/>
              <a:t>Local dev environment</a:t>
            </a:r>
          </a:p>
          <a:p>
            <a:pPr lvl="1"/>
            <a:r>
              <a:rPr lang="en-GB" dirty="0"/>
              <a:t>Allows you to install whatever weird tools you like without affecting other projects you  work on or your main OS</a:t>
            </a:r>
          </a:p>
          <a:p>
            <a:r>
              <a:rPr lang="en-GB" dirty="0"/>
              <a:t>Microservices applications (with container orchestrators)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CBFA2-6F4D-4344-95DB-58BC394A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Containers, huh? What are they good for?</a:t>
            </a:r>
          </a:p>
        </p:txBody>
      </p:sp>
    </p:spTree>
    <p:extLst>
      <p:ext uri="{BB962C8B-B14F-4D97-AF65-F5344CB8AC3E}">
        <p14:creationId xmlns:p14="http://schemas.microsoft.com/office/powerpoint/2010/main" val="143003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D68AD3-DF45-426E-AB39-11EC806EB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Containers are built from </a:t>
            </a:r>
            <a:r>
              <a:rPr lang="en-GB" dirty="0" err="1"/>
              <a:t>Dockerfiles</a:t>
            </a:r>
            <a:endParaRPr lang="en-GB" dirty="0"/>
          </a:p>
          <a:p>
            <a:r>
              <a:rPr lang="en-GB" dirty="0"/>
              <a:t>These define:</a:t>
            </a:r>
          </a:p>
          <a:p>
            <a:pPr marL="0" indent="0">
              <a:buNone/>
            </a:pPr>
            <a:r>
              <a:rPr lang="en-GB" dirty="0"/>
              <a:t> - The base image for your container</a:t>
            </a:r>
          </a:p>
          <a:p>
            <a:pPr marL="0" indent="0">
              <a:buNone/>
            </a:pPr>
            <a:r>
              <a:rPr lang="en-GB" dirty="0"/>
              <a:t>	- Could be bare OS or an image with some more stuff in it</a:t>
            </a:r>
          </a:p>
          <a:p>
            <a:pPr marL="0" indent="0">
              <a:buNone/>
            </a:pPr>
            <a:r>
              <a:rPr lang="en-GB" dirty="0"/>
              <a:t> - Steps to apply on top of that base image to generate the image you want</a:t>
            </a:r>
          </a:p>
          <a:p>
            <a:pPr>
              <a:buFontTx/>
              <a:buChar char="-"/>
            </a:pPr>
            <a:r>
              <a:rPr lang="en-GB" dirty="0"/>
              <a:t>Running docker build against a </a:t>
            </a:r>
            <a:r>
              <a:rPr lang="en-GB" dirty="0" err="1"/>
              <a:t>Dockerfile</a:t>
            </a:r>
            <a:r>
              <a:rPr lang="en-GB" dirty="0"/>
              <a:t> will create an </a:t>
            </a:r>
            <a:r>
              <a:rPr lang="en-GB" i="1" dirty="0"/>
              <a:t>image</a:t>
            </a:r>
            <a:r>
              <a:rPr lang="en-GB" dirty="0"/>
              <a:t>, which is saved to your local PC by default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595B52-8F1B-4259-83D5-0E16CB2A0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container</a:t>
            </a:r>
          </a:p>
        </p:txBody>
      </p:sp>
    </p:spTree>
    <p:extLst>
      <p:ext uri="{BB962C8B-B14F-4D97-AF65-F5344CB8AC3E}">
        <p14:creationId xmlns:p14="http://schemas.microsoft.com/office/powerpoint/2010/main" val="282858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D827AD-0325-4B6E-8CC2-70FC5F36E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Docker isn’t the solution a lot of the time</a:t>
            </a:r>
          </a:p>
          <a:p>
            <a:r>
              <a:rPr lang="en-GB" dirty="0"/>
              <a:t>There are very often easier ways to accomplish your goals than using containers</a:t>
            </a:r>
          </a:p>
          <a:p>
            <a:pPr lvl="1"/>
            <a:r>
              <a:rPr lang="en-GB" dirty="0"/>
              <a:t>E.g. a lot of PaaS solutions which work on a higher level of abstraction</a:t>
            </a:r>
          </a:p>
          <a:p>
            <a:r>
              <a:rPr lang="en-GB" dirty="0"/>
              <a:t>Using Docker in dev doesn’t lock you into using it in production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609650-2009-446D-87E6-4D317C7A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do you not need containers?</a:t>
            </a:r>
          </a:p>
        </p:txBody>
      </p:sp>
    </p:spTree>
    <p:extLst>
      <p:ext uri="{BB962C8B-B14F-4D97-AF65-F5344CB8AC3E}">
        <p14:creationId xmlns:p14="http://schemas.microsoft.com/office/powerpoint/2010/main" val="162738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A5544E-7FD5-4588-B957-586E7DCFE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4D8E14-E85B-47F8-9001-E182AD39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Container Registries</a:t>
            </a:r>
          </a:p>
        </p:txBody>
      </p:sp>
    </p:spTree>
    <p:extLst>
      <p:ext uri="{BB962C8B-B14F-4D97-AF65-F5344CB8AC3E}">
        <p14:creationId xmlns:p14="http://schemas.microsoft.com/office/powerpoint/2010/main" val="149578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M PowerPoint" id="{6F73DC20-0BDD-4717-B167-67FDBFA737CE}" vid="{FD9CE4FF-882E-4EEA-82D2-9FC4D2F56F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8C045145CD8C4D95D8CD0E24740EDF" ma:contentTypeVersion="12" ma:contentTypeDescription="Create a new document." ma:contentTypeScope="" ma:versionID="e635ff51967ebca779086596ffa722ce">
  <xsd:schema xmlns:xsd="http://www.w3.org/2001/XMLSchema" xmlns:xs="http://www.w3.org/2001/XMLSchema" xmlns:p="http://schemas.microsoft.com/office/2006/metadata/properties" xmlns:ns3="cf2b0f81-3ea5-4f9f-b187-39dbf870bd78" xmlns:ns4="b47f2575-c7b3-4b1f-aab3-9847653952a7" targetNamespace="http://schemas.microsoft.com/office/2006/metadata/properties" ma:root="true" ma:fieldsID="0b8bd432e9d953ba78c4d62a38591520" ns3:_="" ns4:_="">
    <xsd:import namespace="cf2b0f81-3ea5-4f9f-b187-39dbf870bd78"/>
    <xsd:import namespace="b47f2575-c7b3-4b1f-aab3-9847653952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2b0f81-3ea5-4f9f-b187-39dbf870bd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7f2575-c7b3-4b1f-aab3-9847653952a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2A1D0C-DC17-425E-8C6F-F54E09A283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2b0f81-3ea5-4f9f-b187-39dbf870bd78"/>
    <ds:schemaRef ds:uri="b47f2575-c7b3-4b1f-aab3-9847653952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E5C231-F84E-40AB-853E-A10ACDAA9762}">
  <ds:schemaRefs>
    <ds:schemaRef ds:uri="http://schemas.microsoft.com/office/2006/documentManagement/types"/>
    <ds:schemaRef ds:uri="http://purl.org/dc/terms/"/>
    <ds:schemaRef ds:uri="cf2b0f81-3ea5-4f9f-b187-39dbf870bd78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b47f2575-c7b3-4b1f-aab3-9847653952a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5D0ABE3-E1E0-4685-B629-89459358F9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BM PowerPoint</Template>
  <TotalTime>8996</TotalTime>
  <Words>698</Words>
  <Application>Microsoft Office PowerPoint</Application>
  <PresentationFormat>Widescreen</PresentationFormat>
  <Paragraphs>70</Paragraphs>
  <Slides>9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Rounded MT Bold</vt:lpstr>
      <vt:lpstr>Calibri</vt:lpstr>
      <vt:lpstr>Segoe</vt:lpstr>
      <vt:lpstr>Segoe UI</vt:lpstr>
      <vt:lpstr>Segoe UI Light</vt:lpstr>
      <vt:lpstr>Segoe UI Semibold</vt:lpstr>
      <vt:lpstr>Office Theme</vt:lpstr>
      <vt:lpstr>Docker? I ‘ardly know ‘er!</vt:lpstr>
      <vt:lpstr>Peter Roberts</vt:lpstr>
      <vt:lpstr>What is a container?</vt:lpstr>
      <vt:lpstr>Container vs VM</vt:lpstr>
      <vt:lpstr>What can a container contain?</vt:lpstr>
      <vt:lpstr>Containers, huh? What are they good for?</vt:lpstr>
      <vt:lpstr>Building a container</vt:lpstr>
      <vt:lpstr>When do you not need containers?</vt:lpstr>
      <vt:lpstr>Container Registries</vt:lpstr>
    </vt:vector>
  </TitlesOfParts>
  <Company>Black Marble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Docker? I ‘ardly know ‘er!</dc:title>
  <dc:creator>Peter Roberts</dc:creator>
  <cp:lastModifiedBy>Peter Roberts</cp:lastModifiedBy>
  <cp:revision>12</cp:revision>
  <cp:lastPrinted>2018-04-03T12:05:53Z</cp:lastPrinted>
  <dcterms:created xsi:type="dcterms:W3CDTF">2021-06-05T15:36:41Z</dcterms:created>
  <dcterms:modified xsi:type="dcterms:W3CDTF">2021-07-24T14:50:33Z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0x010100778C045145CD8C4D95D8CD0E24740EDF</vt:lpwstr>
  </property>
  <property fmtid="{D5CDD505-2E9C-101B-9397-08002B2CF9AE}" pid="3" name="Partner">
    <vt:lpwstr/>
  </property>
  <property fmtid="{D5CDD505-2E9C-101B-9397-08002B2CF9AE}" pid="4" name="Client">
    <vt:lpwstr/>
  </property>
  <property fmtid="{D5CDD505-2E9C-101B-9397-08002B2CF9AE}" pid="5" name="Document Category">
    <vt:lpwstr/>
  </property>
  <property fmtid="{D5CDD505-2E9C-101B-9397-08002B2CF9AE}" pid="6" name="Document Type">
    <vt:lpwstr/>
  </property>
  <property fmtid="{D5CDD505-2E9C-101B-9397-08002B2CF9AE}" pid="7" name="SharedWithUsers">
    <vt:lpwstr>23;#Abby E. Mann</vt:lpwstr>
  </property>
  <property fmtid="{D5CDD505-2E9C-101B-9397-08002B2CF9AE}" pid="8" name="AuthorIds_UIVersion_5120">
    <vt:lpwstr>26</vt:lpwstr>
  </property>
</Properties>
</file>